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5"/>
  </p:notesMasterIdLst>
  <p:sldIdLst>
    <p:sldId id="277" r:id="rId2"/>
    <p:sldId id="274" r:id="rId3"/>
    <p:sldId id="260" r:id="rId4"/>
    <p:sldId id="279" r:id="rId5"/>
    <p:sldId id="284" r:id="rId6"/>
    <p:sldId id="286" r:id="rId7"/>
    <p:sldId id="283" r:id="rId8"/>
    <p:sldId id="266" r:id="rId9"/>
    <p:sldId id="267" r:id="rId10"/>
    <p:sldId id="256" r:id="rId11"/>
    <p:sldId id="261" r:id="rId12"/>
    <p:sldId id="262" r:id="rId13"/>
    <p:sldId id="258" r:id="rId14"/>
    <p:sldId id="268" r:id="rId15"/>
    <p:sldId id="282" r:id="rId16"/>
    <p:sldId id="265" r:id="rId17"/>
    <p:sldId id="259" r:id="rId18"/>
    <p:sldId id="269" r:id="rId19"/>
    <p:sldId id="271" r:id="rId20"/>
    <p:sldId id="276" r:id="rId21"/>
    <p:sldId id="275" r:id="rId22"/>
    <p:sldId id="285" r:id="rId23"/>
    <p:sldId id="264" r:id="rId2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48"/>
  </p:normalViewPr>
  <p:slideViewPr>
    <p:cSldViewPr snapToGrid="0" snapToObjects="1">
      <p:cViewPr varScale="1">
        <p:scale>
          <a:sx n="117" d="100"/>
          <a:sy n="117" d="100"/>
        </p:scale>
        <p:origin x="36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DCE1A7-07F5-411C-9242-6CB767F7F1C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A16D3B8-5F4B-458B-AA78-3C44F9CAAE6A}">
      <dgm:prSet/>
      <dgm:spPr/>
      <dgm:t>
        <a:bodyPr/>
        <a:lstStyle/>
        <a:p>
          <a:r>
            <a:rPr lang="fr-FR"/>
            <a:t>Using transformational pedagogies to generate individual and social change processes.</a:t>
          </a:r>
          <a:endParaRPr lang="en-US"/>
        </a:p>
      </dgm:t>
    </dgm:pt>
    <dgm:pt modelId="{F019A7D6-1A9A-4B03-9102-912D7FC4BFF2}" type="parTrans" cxnId="{4002691F-A917-454F-BF6B-3A0BD035192A}">
      <dgm:prSet/>
      <dgm:spPr/>
      <dgm:t>
        <a:bodyPr/>
        <a:lstStyle/>
        <a:p>
          <a:endParaRPr lang="en-US"/>
        </a:p>
      </dgm:t>
    </dgm:pt>
    <dgm:pt modelId="{657BD3A7-3541-4A88-A352-D7874E5357D1}" type="sibTrans" cxnId="{4002691F-A917-454F-BF6B-3A0BD035192A}">
      <dgm:prSet/>
      <dgm:spPr/>
      <dgm:t>
        <a:bodyPr/>
        <a:lstStyle/>
        <a:p>
          <a:endParaRPr lang="en-US"/>
        </a:p>
      </dgm:t>
    </dgm:pt>
    <dgm:pt modelId="{6F606440-4E9A-449C-B211-9BAF0469DF97}">
      <dgm:prSet/>
      <dgm:spPr/>
      <dgm:t>
        <a:bodyPr/>
        <a:lstStyle/>
        <a:p>
          <a:r>
            <a:rPr lang="fr-FR" dirty="0" err="1"/>
            <a:t>Designing</a:t>
          </a:r>
          <a:r>
            <a:rPr lang="fr-FR" dirty="0"/>
            <a:t> practices and </a:t>
          </a:r>
          <a:r>
            <a:rPr lang="fr-FR" dirty="0" err="1"/>
            <a:t>methods</a:t>
          </a:r>
          <a:r>
            <a:rPr lang="fr-FR" dirty="0"/>
            <a:t> </a:t>
          </a:r>
          <a:r>
            <a:rPr lang="fr-FR" dirty="0" err="1"/>
            <a:t>that</a:t>
          </a:r>
          <a:r>
            <a:rPr lang="fr-FR" dirty="0"/>
            <a:t> open </a:t>
          </a:r>
          <a:r>
            <a:rPr lang="fr-FR" dirty="0" err="1"/>
            <a:t>space</a:t>
          </a:r>
          <a:r>
            <a:rPr lang="fr-FR" dirty="0"/>
            <a:t> for constructive social change </a:t>
          </a:r>
          <a:r>
            <a:rPr lang="fr-FR" dirty="0" err="1"/>
            <a:t>using</a:t>
          </a:r>
          <a:r>
            <a:rPr lang="fr-FR" dirty="0"/>
            <a:t> auto/</a:t>
          </a:r>
          <a:r>
            <a:rPr lang="fr-FR" dirty="0" err="1"/>
            <a:t>duoethnography</a:t>
          </a:r>
          <a:r>
            <a:rPr lang="fr-FR" dirty="0"/>
            <a:t>.</a:t>
          </a:r>
          <a:endParaRPr lang="en-US" dirty="0"/>
        </a:p>
      </dgm:t>
    </dgm:pt>
    <dgm:pt modelId="{314281F9-C110-49D6-9E48-E29CD20DBA9B}" type="parTrans" cxnId="{6D579323-3E62-49A4-B9A3-670326154E52}">
      <dgm:prSet/>
      <dgm:spPr/>
      <dgm:t>
        <a:bodyPr/>
        <a:lstStyle/>
        <a:p>
          <a:endParaRPr lang="en-US"/>
        </a:p>
      </dgm:t>
    </dgm:pt>
    <dgm:pt modelId="{946D0736-EFFA-4EAF-8EF7-C8DCFF6066B8}" type="sibTrans" cxnId="{6D579323-3E62-49A4-B9A3-670326154E52}">
      <dgm:prSet/>
      <dgm:spPr/>
      <dgm:t>
        <a:bodyPr/>
        <a:lstStyle/>
        <a:p>
          <a:endParaRPr lang="en-US"/>
        </a:p>
      </dgm:t>
    </dgm:pt>
    <dgm:pt modelId="{A0725F59-420A-4A3F-8B95-0D410723EB48}">
      <dgm:prSet/>
      <dgm:spPr/>
      <dgm:t>
        <a:bodyPr/>
        <a:lstStyle/>
        <a:p>
          <a:r>
            <a:rPr lang="fr-FR" dirty="0" err="1"/>
            <a:t>Creating</a:t>
          </a:r>
          <a:r>
            <a:rPr lang="fr-FR" dirty="0"/>
            <a:t> </a:t>
          </a:r>
          <a:r>
            <a:rPr lang="fr-FR" dirty="0" err="1"/>
            <a:t>methods</a:t>
          </a:r>
          <a:r>
            <a:rPr lang="fr-FR" dirty="0"/>
            <a:t> </a:t>
          </a:r>
          <a:r>
            <a:rPr lang="fr-FR" dirty="0" err="1"/>
            <a:t>that</a:t>
          </a:r>
          <a:r>
            <a:rPr lang="fr-FR" dirty="0"/>
            <a:t> engage and </a:t>
          </a:r>
          <a:r>
            <a:rPr lang="fr-FR" dirty="0" err="1"/>
            <a:t>transform</a:t>
          </a:r>
          <a:r>
            <a:rPr lang="fr-FR" dirty="0"/>
            <a:t> </a:t>
          </a:r>
          <a:r>
            <a:rPr lang="fr-FR" dirty="0" err="1"/>
            <a:t>lifelong</a:t>
          </a:r>
          <a:r>
            <a:rPr lang="fr-FR" dirty="0"/>
            <a:t> </a:t>
          </a:r>
          <a:r>
            <a:rPr lang="fr-FR" dirty="0" err="1"/>
            <a:t>learners</a:t>
          </a:r>
          <a:r>
            <a:rPr lang="fr-FR" dirty="0"/>
            <a:t>. </a:t>
          </a:r>
          <a:r>
            <a:rPr lang="fr-FR" dirty="0" err="1"/>
            <a:t>Cultivating</a:t>
          </a:r>
          <a:r>
            <a:rPr lang="fr-FR" dirty="0"/>
            <a:t> an </a:t>
          </a:r>
          <a:r>
            <a:rPr lang="fr-FR" dirty="0" err="1"/>
            <a:t>integral</a:t>
          </a:r>
          <a:r>
            <a:rPr lang="fr-FR" dirty="0"/>
            <a:t> </a:t>
          </a:r>
          <a:r>
            <a:rPr lang="fr-FR" dirty="0" err="1"/>
            <a:t>approach</a:t>
          </a:r>
          <a:r>
            <a:rPr lang="fr-FR" dirty="0"/>
            <a:t> to the Ascona Charter </a:t>
          </a:r>
          <a:endParaRPr lang="en-US" dirty="0"/>
        </a:p>
      </dgm:t>
    </dgm:pt>
    <dgm:pt modelId="{84AEA077-B8ED-4EF6-9972-419788CA5C8E}" type="parTrans" cxnId="{C8398579-66B1-4E97-878B-735AB66526E5}">
      <dgm:prSet/>
      <dgm:spPr/>
      <dgm:t>
        <a:bodyPr/>
        <a:lstStyle/>
        <a:p>
          <a:endParaRPr lang="en-US"/>
        </a:p>
      </dgm:t>
    </dgm:pt>
    <dgm:pt modelId="{719C03B3-CA80-45CD-A251-AD9785CA60E8}" type="sibTrans" cxnId="{C8398579-66B1-4E97-878B-735AB66526E5}">
      <dgm:prSet/>
      <dgm:spPr/>
      <dgm:t>
        <a:bodyPr/>
        <a:lstStyle/>
        <a:p>
          <a:endParaRPr lang="en-US"/>
        </a:p>
      </dgm:t>
    </dgm:pt>
    <dgm:pt modelId="{B4EC3D2F-57CE-4D1F-BD98-4A80E948D380}" type="pres">
      <dgm:prSet presAssocID="{4ADCE1A7-07F5-411C-9242-6CB767F7F1C6}" presName="root" presStyleCnt="0">
        <dgm:presLayoutVars>
          <dgm:dir/>
          <dgm:resizeHandles val="exact"/>
        </dgm:presLayoutVars>
      </dgm:prSet>
      <dgm:spPr/>
    </dgm:pt>
    <dgm:pt modelId="{58F90927-CDB4-4D31-999E-A6185844D498}" type="pres">
      <dgm:prSet presAssocID="{2A16D3B8-5F4B-458B-AA78-3C44F9CAAE6A}" presName="compNode" presStyleCnt="0"/>
      <dgm:spPr/>
    </dgm:pt>
    <dgm:pt modelId="{5DA41D04-3AE7-4830-9F1D-646C61813442}" type="pres">
      <dgm:prSet presAssocID="{2A16D3B8-5F4B-458B-AA78-3C44F9CAAE6A}" presName="bgRect" presStyleLbl="bgShp" presStyleIdx="0" presStyleCnt="3"/>
      <dgm:spPr/>
    </dgm:pt>
    <dgm:pt modelId="{E80F4F7B-F7C4-49F1-A8B2-1FF10DE66991}" type="pres">
      <dgm:prSet presAssocID="{2A16D3B8-5F4B-458B-AA78-3C44F9CAAE6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tilisateurs"/>
        </a:ext>
      </dgm:extLst>
    </dgm:pt>
    <dgm:pt modelId="{3EDAF95B-70D2-4D58-BA03-933E31127768}" type="pres">
      <dgm:prSet presAssocID="{2A16D3B8-5F4B-458B-AA78-3C44F9CAAE6A}" presName="spaceRect" presStyleCnt="0"/>
      <dgm:spPr/>
    </dgm:pt>
    <dgm:pt modelId="{395EE065-7150-44FF-B9B2-6C04A1988B2B}" type="pres">
      <dgm:prSet presAssocID="{2A16D3B8-5F4B-458B-AA78-3C44F9CAAE6A}" presName="parTx" presStyleLbl="revTx" presStyleIdx="0" presStyleCnt="3">
        <dgm:presLayoutVars>
          <dgm:chMax val="0"/>
          <dgm:chPref val="0"/>
        </dgm:presLayoutVars>
      </dgm:prSet>
      <dgm:spPr/>
    </dgm:pt>
    <dgm:pt modelId="{8F9D32F6-0EF7-4B94-BA22-D8EDB12F6F55}" type="pres">
      <dgm:prSet presAssocID="{657BD3A7-3541-4A88-A352-D7874E5357D1}" presName="sibTrans" presStyleCnt="0"/>
      <dgm:spPr/>
    </dgm:pt>
    <dgm:pt modelId="{A6DE36A8-B855-401E-92E3-B192BC04EA3A}" type="pres">
      <dgm:prSet presAssocID="{6F606440-4E9A-449C-B211-9BAF0469DF97}" presName="compNode" presStyleCnt="0"/>
      <dgm:spPr/>
    </dgm:pt>
    <dgm:pt modelId="{C8C435F3-BF1B-4CE5-BD6C-5661510C9E9A}" type="pres">
      <dgm:prSet presAssocID="{6F606440-4E9A-449C-B211-9BAF0469DF97}" presName="bgRect" presStyleLbl="bgShp" presStyleIdx="1" presStyleCnt="3"/>
      <dgm:spPr/>
    </dgm:pt>
    <dgm:pt modelId="{E484E574-6C09-4C83-8241-A7D44E0A9A22}" type="pres">
      <dgm:prSet presAssocID="{6F606440-4E9A-449C-B211-9BAF0469DF9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Brainstorm"/>
        </a:ext>
      </dgm:extLst>
    </dgm:pt>
    <dgm:pt modelId="{87C109A1-7DDE-4F5C-ABCD-BE6154998D90}" type="pres">
      <dgm:prSet presAssocID="{6F606440-4E9A-449C-B211-9BAF0469DF97}" presName="spaceRect" presStyleCnt="0"/>
      <dgm:spPr/>
    </dgm:pt>
    <dgm:pt modelId="{573F1EC6-FE82-43DC-BF75-A880B3095854}" type="pres">
      <dgm:prSet presAssocID="{6F606440-4E9A-449C-B211-9BAF0469DF97}" presName="parTx" presStyleLbl="revTx" presStyleIdx="1" presStyleCnt="3">
        <dgm:presLayoutVars>
          <dgm:chMax val="0"/>
          <dgm:chPref val="0"/>
        </dgm:presLayoutVars>
      </dgm:prSet>
      <dgm:spPr/>
    </dgm:pt>
    <dgm:pt modelId="{F8605100-3820-4E5E-ABF5-9F1DBA847956}" type="pres">
      <dgm:prSet presAssocID="{946D0736-EFFA-4EAF-8EF7-C8DCFF6066B8}" presName="sibTrans" presStyleCnt="0"/>
      <dgm:spPr/>
    </dgm:pt>
    <dgm:pt modelId="{1DEEDFE4-B8CD-4A6F-8B27-BB5A7C6B8B3F}" type="pres">
      <dgm:prSet presAssocID="{A0725F59-420A-4A3F-8B95-0D410723EB48}" presName="compNode" presStyleCnt="0"/>
      <dgm:spPr/>
    </dgm:pt>
    <dgm:pt modelId="{E152E8FF-3A96-4A47-96B1-FFA2888A2122}" type="pres">
      <dgm:prSet presAssocID="{A0725F59-420A-4A3F-8B95-0D410723EB48}" presName="bgRect" presStyleLbl="bgShp" presStyleIdx="2" presStyleCnt="3"/>
      <dgm:spPr/>
    </dgm:pt>
    <dgm:pt modelId="{D5C12D89-1410-49D0-8073-C5338E3F77EF}" type="pres">
      <dgm:prSet presAssocID="{A0725F59-420A-4A3F-8B95-0D410723EB4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lux de travail"/>
        </a:ext>
      </dgm:extLst>
    </dgm:pt>
    <dgm:pt modelId="{3BC918F8-EA07-44E1-AB40-24219DB9D45D}" type="pres">
      <dgm:prSet presAssocID="{A0725F59-420A-4A3F-8B95-0D410723EB48}" presName="spaceRect" presStyleCnt="0"/>
      <dgm:spPr/>
    </dgm:pt>
    <dgm:pt modelId="{F278A9CC-8FC0-401A-B904-A04E983EB122}" type="pres">
      <dgm:prSet presAssocID="{A0725F59-420A-4A3F-8B95-0D410723EB48}" presName="parTx" presStyleLbl="revTx" presStyleIdx="2" presStyleCnt="3">
        <dgm:presLayoutVars>
          <dgm:chMax val="0"/>
          <dgm:chPref val="0"/>
        </dgm:presLayoutVars>
      </dgm:prSet>
      <dgm:spPr/>
    </dgm:pt>
  </dgm:ptLst>
  <dgm:cxnLst>
    <dgm:cxn modelId="{4002691F-A917-454F-BF6B-3A0BD035192A}" srcId="{4ADCE1A7-07F5-411C-9242-6CB767F7F1C6}" destId="{2A16D3B8-5F4B-458B-AA78-3C44F9CAAE6A}" srcOrd="0" destOrd="0" parTransId="{F019A7D6-1A9A-4B03-9102-912D7FC4BFF2}" sibTransId="{657BD3A7-3541-4A88-A352-D7874E5357D1}"/>
    <dgm:cxn modelId="{6D579323-3E62-49A4-B9A3-670326154E52}" srcId="{4ADCE1A7-07F5-411C-9242-6CB767F7F1C6}" destId="{6F606440-4E9A-449C-B211-9BAF0469DF97}" srcOrd="1" destOrd="0" parTransId="{314281F9-C110-49D6-9E48-E29CD20DBA9B}" sibTransId="{946D0736-EFFA-4EAF-8EF7-C8DCFF6066B8}"/>
    <dgm:cxn modelId="{C8398579-66B1-4E97-878B-735AB66526E5}" srcId="{4ADCE1A7-07F5-411C-9242-6CB767F7F1C6}" destId="{A0725F59-420A-4A3F-8B95-0D410723EB48}" srcOrd="2" destOrd="0" parTransId="{84AEA077-B8ED-4EF6-9972-419788CA5C8E}" sibTransId="{719C03B3-CA80-45CD-A251-AD9785CA60E8}"/>
    <dgm:cxn modelId="{F5BB7E96-5951-49D0-85BF-4BA7C19702C0}" type="presOf" srcId="{6F606440-4E9A-449C-B211-9BAF0469DF97}" destId="{573F1EC6-FE82-43DC-BF75-A880B3095854}" srcOrd="0" destOrd="0" presId="urn:microsoft.com/office/officeart/2018/2/layout/IconVerticalSolidList"/>
    <dgm:cxn modelId="{D9BCDDEB-6BA8-4F35-8DFE-99BAAE28F213}" type="presOf" srcId="{2A16D3B8-5F4B-458B-AA78-3C44F9CAAE6A}" destId="{395EE065-7150-44FF-B9B2-6C04A1988B2B}" srcOrd="0" destOrd="0" presId="urn:microsoft.com/office/officeart/2018/2/layout/IconVerticalSolidList"/>
    <dgm:cxn modelId="{9C93E5EF-75A6-49FD-B195-BDD6C3C07FF3}" type="presOf" srcId="{4ADCE1A7-07F5-411C-9242-6CB767F7F1C6}" destId="{B4EC3D2F-57CE-4D1F-BD98-4A80E948D380}" srcOrd="0" destOrd="0" presId="urn:microsoft.com/office/officeart/2018/2/layout/IconVerticalSolidList"/>
    <dgm:cxn modelId="{2D311EF8-94E7-4684-8103-AB3D0A15FF97}" type="presOf" srcId="{A0725F59-420A-4A3F-8B95-0D410723EB48}" destId="{F278A9CC-8FC0-401A-B904-A04E983EB122}" srcOrd="0" destOrd="0" presId="urn:microsoft.com/office/officeart/2018/2/layout/IconVerticalSolidList"/>
    <dgm:cxn modelId="{25A5CB9B-C3CE-42A1-92C6-1211696E97F7}" type="presParOf" srcId="{B4EC3D2F-57CE-4D1F-BD98-4A80E948D380}" destId="{58F90927-CDB4-4D31-999E-A6185844D498}" srcOrd="0" destOrd="0" presId="urn:microsoft.com/office/officeart/2018/2/layout/IconVerticalSolidList"/>
    <dgm:cxn modelId="{21B9C2E4-23F0-429A-847D-6680A4E72C44}" type="presParOf" srcId="{58F90927-CDB4-4D31-999E-A6185844D498}" destId="{5DA41D04-3AE7-4830-9F1D-646C61813442}" srcOrd="0" destOrd="0" presId="urn:microsoft.com/office/officeart/2018/2/layout/IconVerticalSolidList"/>
    <dgm:cxn modelId="{7F82EF66-49E2-443D-8BC0-4FA708B7A0C8}" type="presParOf" srcId="{58F90927-CDB4-4D31-999E-A6185844D498}" destId="{E80F4F7B-F7C4-49F1-A8B2-1FF10DE66991}" srcOrd="1" destOrd="0" presId="urn:microsoft.com/office/officeart/2018/2/layout/IconVerticalSolidList"/>
    <dgm:cxn modelId="{EC1D1C0E-1525-4F04-A5D4-0A85018D1E04}" type="presParOf" srcId="{58F90927-CDB4-4D31-999E-A6185844D498}" destId="{3EDAF95B-70D2-4D58-BA03-933E31127768}" srcOrd="2" destOrd="0" presId="urn:microsoft.com/office/officeart/2018/2/layout/IconVerticalSolidList"/>
    <dgm:cxn modelId="{BFD6849D-AB13-414A-9DF8-A5214F7347C1}" type="presParOf" srcId="{58F90927-CDB4-4D31-999E-A6185844D498}" destId="{395EE065-7150-44FF-B9B2-6C04A1988B2B}" srcOrd="3" destOrd="0" presId="urn:microsoft.com/office/officeart/2018/2/layout/IconVerticalSolidList"/>
    <dgm:cxn modelId="{4EBB5A39-3A18-4434-9554-7EAE4A1E6D9F}" type="presParOf" srcId="{B4EC3D2F-57CE-4D1F-BD98-4A80E948D380}" destId="{8F9D32F6-0EF7-4B94-BA22-D8EDB12F6F55}" srcOrd="1" destOrd="0" presId="urn:microsoft.com/office/officeart/2018/2/layout/IconVerticalSolidList"/>
    <dgm:cxn modelId="{C30D4FBD-5274-4DF6-8135-0044A9B0E2FA}" type="presParOf" srcId="{B4EC3D2F-57CE-4D1F-BD98-4A80E948D380}" destId="{A6DE36A8-B855-401E-92E3-B192BC04EA3A}" srcOrd="2" destOrd="0" presId="urn:microsoft.com/office/officeart/2018/2/layout/IconVerticalSolidList"/>
    <dgm:cxn modelId="{7B415D8B-3B5C-49A5-8385-95E6B0283D87}" type="presParOf" srcId="{A6DE36A8-B855-401E-92E3-B192BC04EA3A}" destId="{C8C435F3-BF1B-4CE5-BD6C-5661510C9E9A}" srcOrd="0" destOrd="0" presId="urn:microsoft.com/office/officeart/2018/2/layout/IconVerticalSolidList"/>
    <dgm:cxn modelId="{064ED31C-F391-45A6-9644-62632E15EF55}" type="presParOf" srcId="{A6DE36A8-B855-401E-92E3-B192BC04EA3A}" destId="{E484E574-6C09-4C83-8241-A7D44E0A9A22}" srcOrd="1" destOrd="0" presId="urn:microsoft.com/office/officeart/2018/2/layout/IconVerticalSolidList"/>
    <dgm:cxn modelId="{ED417B7E-ABB4-4E9D-847C-0D63F1C32F65}" type="presParOf" srcId="{A6DE36A8-B855-401E-92E3-B192BC04EA3A}" destId="{87C109A1-7DDE-4F5C-ABCD-BE6154998D90}" srcOrd="2" destOrd="0" presId="urn:microsoft.com/office/officeart/2018/2/layout/IconVerticalSolidList"/>
    <dgm:cxn modelId="{F69D46DF-FD99-4C4C-BB24-0AC320A1F021}" type="presParOf" srcId="{A6DE36A8-B855-401E-92E3-B192BC04EA3A}" destId="{573F1EC6-FE82-43DC-BF75-A880B3095854}" srcOrd="3" destOrd="0" presId="urn:microsoft.com/office/officeart/2018/2/layout/IconVerticalSolidList"/>
    <dgm:cxn modelId="{BEA915C5-E9C1-400B-B727-88B27691137F}" type="presParOf" srcId="{B4EC3D2F-57CE-4D1F-BD98-4A80E948D380}" destId="{F8605100-3820-4E5E-ABF5-9F1DBA847956}" srcOrd="3" destOrd="0" presId="urn:microsoft.com/office/officeart/2018/2/layout/IconVerticalSolidList"/>
    <dgm:cxn modelId="{8C62431A-3DED-4043-A0C0-6A47F6F88671}" type="presParOf" srcId="{B4EC3D2F-57CE-4D1F-BD98-4A80E948D380}" destId="{1DEEDFE4-B8CD-4A6F-8B27-BB5A7C6B8B3F}" srcOrd="4" destOrd="0" presId="urn:microsoft.com/office/officeart/2018/2/layout/IconVerticalSolidList"/>
    <dgm:cxn modelId="{E6B1F295-9C4A-4066-98B6-29C677B70BF5}" type="presParOf" srcId="{1DEEDFE4-B8CD-4A6F-8B27-BB5A7C6B8B3F}" destId="{E152E8FF-3A96-4A47-96B1-FFA2888A2122}" srcOrd="0" destOrd="0" presId="urn:microsoft.com/office/officeart/2018/2/layout/IconVerticalSolidList"/>
    <dgm:cxn modelId="{055A8E90-27B2-46ED-A514-2596FBC271E3}" type="presParOf" srcId="{1DEEDFE4-B8CD-4A6F-8B27-BB5A7C6B8B3F}" destId="{D5C12D89-1410-49D0-8073-C5338E3F77EF}" srcOrd="1" destOrd="0" presId="urn:microsoft.com/office/officeart/2018/2/layout/IconVerticalSolidList"/>
    <dgm:cxn modelId="{D62183C0-C3F7-4076-824D-BCDF8E99F1CC}" type="presParOf" srcId="{1DEEDFE4-B8CD-4A6F-8B27-BB5A7C6B8B3F}" destId="{3BC918F8-EA07-44E1-AB40-24219DB9D45D}" srcOrd="2" destOrd="0" presId="urn:microsoft.com/office/officeart/2018/2/layout/IconVerticalSolidList"/>
    <dgm:cxn modelId="{1683C1F3-D7E8-456C-AF44-E1FE10EE7238}" type="presParOf" srcId="{1DEEDFE4-B8CD-4A6F-8B27-BB5A7C6B8B3F}" destId="{F278A9CC-8FC0-401A-B904-A04E983EB12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928406-E725-4DC4-9E4E-2319881FF4CF}" type="doc">
      <dgm:prSet loTypeId="urn:microsoft.com/office/officeart/2005/8/layout/cycle5" loCatId="cycle" qsTypeId="urn:microsoft.com/office/officeart/2005/8/quickstyle/simple1" qsCatId="simple" csTypeId="urn:microsoft.com/office/officeart/2005/8/colors/colorful5" csCatId="colorful" phldr="1"/>
      <dgm:spPr/>
      <dgm:t>
        <a:bodyPr/>
        <a:lstStyle/>
        <a:p>
          <a:endParaRPr lang="en-US"/>
        </a:p>
      </dgm:t>
    </dgm:pt>
    <dgm:pt modelId="{6D29528F-1288-4DAC-9CA0-420C00E5E80A}">
      <dgm:prSet/>
      <dgm:spPr/>
      <dgm:t>
        <a:bodyPr/>
        <a:lstStyle/>
        <a:p>
          <a:r>
            <a:rPr lang="en-US" dirty="0"/>
            <a:t>Video of the conflict/illness narrative</a:t>
          </a:r>
        </a:p>
      </dgm:t>
    </dgm:pt>
    <dgm:pt modelId="{68F6615B-B501-4550-8D7C-E3032393D462}" type="parTrans" cxnId="{B24BD9FB-1F4A-496F-9771-C76E4E890148}">
      <dgm:prSet/>
      <dgm:spPr/>
      <dgm:t>
        <a:bodyPr/>
        <a:lstStyle/>
        <a:p>
          <a:endParaRPr lang="en-US"/>
        </a:p>
      </dgm:t>
    </dgm:pt>
    <dgm:pt modelId="{094C3B01-D98F-4D24-A9ED-A7F5EA16B9AD}" type="sibTrans" cxnId="{B24BD9FB-1F4A-496F-9771-C76E4E890148}">
      <dgm:prSet/>
      <dgm:spPr/>
      <dgm:t>
        <a:bodyPr/>
        <a:lstStyle/>
        <a:p>
          <a:endParaRPr lang="en-US"/>
        </a:p>
      </dgm:t>
    </dgm:pt>
    <dgm:pt modelId="{66ADBFEE-DC74-48E4-847B-942E7CC6C81A}">
      <dgm:prSet/>
      <dgm:spPr/>
      <dgm:t>
        <a:bodyPr/>
        <a:lstStyle/>
        <a:p>
          <a:r>
            <a:rPr lang="en-US" dirty="0"/>
            <a:t>Story mandala incorporating aesthetic representations with course literature</a:t>
          </a:r>
        </a:p>
      </dgm:t>
    </dgm:pt>
    <dgm:pt modelId="{BF5B970C-C5FC-4D8E-A24D-7F45159F3B92}" type="parTrans" cxnId="{0CDE4A74-D855-4870-80AA-FE64BD68473B}">
      <dgm:prSet/>
      <dgm:spPr/>
      <dgm:t>
        <a:bodyPr/>
        <a:lstStyle/>
        <a:p>
          <a:endParaRPr lang="en-US"/>
        </a:p>
      </dgm:t>
    </dgm:pt>
    <dgm:pt modelId="{5ACE7843-27A0-458E-95E6-FF10E0808643}" type="sibTrans" cxnId="{0CDE4A74-D855-4870-80AA-FE64BD68473B}">
      <dgm:prSet/>
      <dgm:spPr/>
      <dgm:t>
        <a:bodyPr/>
        <a:lstStyle/>
        <a:p>
          <a:endParaRPr lang="en-US"/>
        </a:p>
      </dgm:t>
    </dgm:pt>
    <dgm:pt modelId="{6BD53E5E-DBD3-4462-B79B-85B16C1465CA}">
      <dgm:prSet/>
      <dgm:spPr/>
      <dgm:t>
        <a:bodyPr/>
        <a:lstStyle/>
        <a:p>
          <a:r>
            <a:rPr lang="en-AU" dirty="0"/>
            <a:t>Kleinman’s  questions generating the autoethnographic process</a:t>
          </a:r>
          <a:endParaRPr lang="en-US" dirty="0"/>
        </a:p>
      </dgm:t>
    </dgm:pt>
    <dgm:pt modelId="{2F9D4FD4-86D0-4350-B7C7-FAF15A7B2C39}" type="parTrans" cxnId="{C8151BB4-2B58-4EDE-80A2-F14622384307}">
      <dgm:prSet/>
      <dgm:spPr/>
      <dgm:t>
        <a:bodyPr/>
        <a:lstStyle/>
        <a:p>
          <a:endParaRPr lang="en-US"/>
        </a:p>
      </dgm:t>
    </dgm:pt>
    <dgm:pt modelId="{8A7335D7-EB7D-4DEF-825E-E8698F4A2156}" type="sibTrans" cxnId="{C8151BB4-2B58-4EDE-80A2-F14622384307}">
      <dgm:prSet/>
      <dgm:spPr/>
      <dgm:t>
        <a:bodyPr/>
        <a:lstStyle/>
        <a:p>
          <a:endParaRPr lang="en-US"/>
        </a:p>
      </dgm:t>
    </dgm:pt>
    <dgm:pt modelId="{10EB2681-A660-4FB3-8190-099074A179A3}">
      <dgm:prSet/>
      <dgm:spPr/>
      <dgm:t>
        <a:bodyPr/>
        <a:lstStyle/>
        <a:p>
          <a:r>
            <a:rPr lang="en-AU" dirty="0"/>
            <a:t>Cartography of resources and relationships</a:t>
          </a:r>
          <a:endParaRPr lang="en-US" dirty="0"/>
        </a:p>
      </dgm:t>
    </dgm:pt>
    <dgm:pt modelId="{44AA61A3-F6B8-4DBE-91EE-CC2C6EA003DF}" type="parTrans" cxnId="{21B731B7-CD4E-405E-BF0C-C0EC5F2D9835}">
      <dgm:prSet/>
      <dgm:spPr/>
      <dgm:t>
        <a:bodyPr/>
        <a:lstStyle/>
        <a:p>
          <a:endParaRPr lang="en-US"/>
        </a:p>
      </dgm:t>
    </dgm:pt>
    <dgm:pt modelId="{BB130A47-7BF4-4DD4-95E6-5A8832A220B7}" type="sibTrans" cxnId="{21B731B7-CD4E-405E-BF0C-C0EC5F2D9835}">
      <dgm:prSet/>
      <dgm:spPr/>
      <dgm:t>
        <a:bodyPr/>
        <a:lstStyle/>
        <a:p>
          <a:endParaRPr lang="en-US"/>
        </a:p>
      </dgm:t>
    </dgm:pt>
    <dgm:pt modelId="{9EB17B1A-311E-4E49-B88B-2CF5DF79F0C6}">
      <dgm:prSet/>
      <dgm:spPr/>
      <dgm:t>
        <a:bodyPr/>
        <a:lstStyle/>
        <a:p>
          <a:r>
            <a:rPr lang="fr-FR"/>
            <a:t>Reflexive space with duoethnographic partner</a:t>
          </a:r>
          <a:endParaRPr lang="en-US"/>
        </a:p>
      </dgm:t>
    </dgm:pt>
    <dgm:pt modelId="{53900C16-9817-4B3D-B355-5E059D40E33A}" type="parTrans" cxnId="{63CAC5BC-4C6E-4D04-8638-A76AB9CDDDFA}">
      <dgm:prSet/>
      <dgm:spPr/>
      <dgm:t>
        <a:bodyPr/>
        <a:lstStyle/>
        <a:p>
          <a:endParaRPr lang="en-US"/>
        </a:p>
      </dgm:t>
    </dgm:pt>
    <dgm:pt modelId="{83AF2700-505B-4FC0-A48A-A3F3FD1DA496}" type="sibTrans" cxnId="{63CAC5BC-4C6E-4D04-8638-A76AB9CDDDFA}">
      <dgm:prSet/>
      <dgm:spPr/>
      <dgm:t>
        <a:bodyPr/>
        <a:lstStyle/>
        <a:p>
          <a:endParaRPr lang="en-US"/>
        </a:p>
      </dgm:t>
    </dgm:pt>
    <dgm:pt modelId="{64EBC0E0-2033-6747-96FB-3AECF254E993}" type="pres">
      <dgm:prSet presAssocID="{41928406-E725-4DC4-9E4E-2319881FF4CF}" presName="cycle" presStyleCnt="0">
        <dgm:presLayoutVars>
          <dgm:dir/>
          <dgm:resizeHandles val="exact"/>
        </dgm:presLayoutVars>
      </dgm:prSet>
      <dgm:spPr/>
    </dgm:pt>
    <dgm:pt modelId="{FEC70932-EF72-664C-95A5-9A45B6FBDCBC}" type="pres">
      <dgm:prSet presAssocID="{6D29528F-1288-4DAC-9CA0-420C00E5E80A}" presName="node" presStyleLbl="node1" presStyleIdx="0" presStyleCnt="5">
        <dgm:presLayoutVars>
          <dgm:bulletEnabled val="1"/>
        </dgm:presLayoutVars>
      </dgm:prSet>
      <dgm:spPr/>
    </dgm:pt>
    <dgm:pt modelId="{661D55CA-7C4A-AA4B-A1D5-8BC5D45B686B}" type="pres">
      <dgm:prSet presAssocID="{6D29528F-1288-4DAC-9CA0-420C00E5E80A}" presName="spNode" presStyleCnt="0"/>
      <dgm:spPr/>
    </dgm:pt>
    <dgm:pt modelId="{5D677822-D0BE-794C-8533-CEE1F211F424}" type="pres">
      <dgm:prSet presAssocID="{094C3B01-D98F-4D24-A9ED-A7F5EA16B9AD}" presName="sibTrans" presStyleLbl="sibTrans1D1" presStyleIdx="0" presStyleCnt="5"/>
      <dgm:spPr/>
    </dgm:pt>
    <dgm:pt modelId="{EA87D31B-83E5-B046-8D11-3AB8F2136881}" type="pres">
      <dgm:prSet presAssocID="{66ADBFEE-DC74-48E4-847B-942E7CC6C81A}" presName="node" presStyleLbl="node1" presStyleIdx="1" presStyleCnt="5">
        <dgm:presLayoutVars>
          <dgm:bulletEnabled val="1"/>
        </dgm:presLayoutVars>
      </dgm:prSet>
      <dgm:spPr/>
    </dgm:pt>
    <dgm:pt modelId="{28CB2736-844D-FF4A-A803-FFE447521EF8}" type="pres">
      <dgm:prSet presAssocID="{66ADBFEE-DC74-48E4-847B-942E7CC6C81A}" presName="spNode" presStyleCnt="0"/>
      <dgm:spPr/>
    </dgm:pt>
    <dgm:pt modelId="{8DEE29CE-0DCB-0C44-A34C-2098A2F768B4}" type="pres">
      <dgm:prSet presAssocID="{5ACE7843-27A0-458E-95E6-FF10E0808643}" presName="sibTrans" presStyleLbl="sibTrans1D1" presStyleIdx="1" presStyleCnt="5"/>
      <dgm:spPr/>
    </dgm:pt>
    <dgm:pt modelId="{A2EA9BB8-387E-F441-ACEB-1A5BBAA0F328}" type="pres">
      <dgm:prSet presAssocID="{6BD53E5E-DBD3-4462-B79B-85B16C1465CA}" presName="node" presStyleLbl="node1" presStyleIdx="2" presStyleCnt="5">
        <dgm:presLayoutVars>
          <dgm:bulletEnabled val="1"/>
        </dgm:presLayoutVars>
      </dgm:prSet>
      <dgm:spPr/>
    </dgm:pt>
    <dgm:pt modelId="{C524DFE3-923B-5945-A382-B9ECE2922C59}" type="pres">
      <dgm:prSet presAssocID="{6BD53E5E-DBD3-4462-B79B-85B16C1465CA}" presName="spNode" presStyleCnt="0"/>
      <dgm:spPr/>
    </dgm:pt>
    <dgm:pt modelId="{B022A09C-2739-4D40-BF84-DB5947D5407D}" type="pres">
      <dgm:prSet presAssocID="{8A7335D7-EB7D-4DEF-825E-E8698F4A2156}" presName="sibTrans" presStyleLbl="sibTrans1D1" presStyleIdx="2" presStyleCnt="5"/>
      <dgm:spPr/>
    </dgm:pt>
    <dgm:pt modelId="{6A6E1C1D-1CB3-354F-930B-76BB41BD8ED8}" type="pres">
      <dgm:prSet presAssocID="{10EB2681-A660-4FB3-8190-099074A179A3}" presName="node" presStyleLbl="node1" presStyleIdx="3" presStyleCnt="5">
        <dgm:presLayoutVars>
          <dgm:bulletEnabled val="1"/>
        </dgm:presLayoutVars>
      </dgm:prSet>
      <dgm:spPr/>
    </dgm:pt>
    <dgm:pt modelId="{63B76E2A-242A-DC4B-BDC4-25C18F906F9B}" type="pres">
      <dgm:prSet presAssocID="{10EB2681-A660-4FB3-8190-099074A179A3}" presName="spNode" presStyleCnt="0"/>
      <dgm:spPr/>
    </dgm:pt>
    <dgm:pt modelId="{6A526F12-BC85-A943-8F5A-92D16A1645C3}" type="pres">
      <dgm:prSet presAssocID="{BB130A47-7BF4-4DD4-95E6-5A8832A220B7}" presName="sibTrans" presStyleLbl="sibTrans1D1" presStyleIdx="3" presStyleCnt="5"/>
      <dgm:spPr/>
    </dgm:pt>
    <dgm:pt modelId="{6FCE998E-E354-014F-85FB-66FA8D18113B}" type="pres">
      <dgm:prSet presAssocID="{9EB17B1A-311E-4E49-B88B-2CF5DF79F0C6}" presName="node" presStyleLbl="node1" presStyleIdx="4" presStyleCnt="5">
        <dgm:presLayoutVars>
          <dgm:bulletEnabled val="1"/>
        </dgm:presLayoutVars>
      </dgm:prSet>
      <dgm:spPr/>
    </dgm:pt>
    <dgm:pt modelId="{DC06C310-B4FA-8744-BEFB-B23609225F43}" type="pres">
      <dgm:prSet presAssocID="{9EB17B1A-311E-4E49-B88B-2CF5DF79F0C6}" presName="spNode" presStyleCnt="0"/>
      <dgm:spPr/>
    </dgm:pt>
    <dgm:pt modelId="{967C7185-CFC9-9B40-AC82-82DFA4A13298}" type="pres">
      <dgm:prSet presAssocID="{83AF2700-505B-4FC0-A48A-A3F3FD1DA496}" presName="sibTrans" presStyleLbl="sibTrans1D1" presStyleIdx="4" presStyleCnt="5"/>
      <dgm:spPr/>
    </dgm:pt>
  </dgm:ptLst>
  <dgm:cxnLst>
    <dgm:cxn modelId="{9A8F2115-0355-D648-807A-A9648FD5A3F3}" type="presOf" srcId="{6BD53E5E-DBD3-4462-B79B-85B16C1465CA}" destId="{A2EA9BB8-387E-F441-ACEB-1A5BBAA0F328}" srcOrd="0" destOrd="0" presId="urn:microsoft.com/office/officeart/2005/8/layout/cycle5"/>
    <dgm:cxn modelId="{679BF42D-A7B4-A044-B3D5-1DDD4629A904}" type="presOf" srcId="{BB130A47-7BF4-4DD4-95E6-5A8832A220B7}" destId="{6A526F12-BC85-A943-8F5A-92D16A1645C3}" srcOrd="0" destOrd="0" presId="urn:microsoft.com/office/officeart/2005/8/layout/cycle5"/>
    <dgm:cxn modelId="{D270F24C-B735-C344-9A1C-14FB0124C8C9}" type="presOf" srcId="{8A7335D7-EB7D-4DEF-825E-E8698F4A2156}" destId="{B022A09C-2739-4D40-BF84-DB5947D5407D}" srcOrd="0" destOrd="0" presId="urn:microsoft.com/office/officeart/2005/8/layout/cycle5"/>
    <dgm:cxn modelId="{E9626959-328D-BF43-A4D6-7449E5809E55}" type="presOf" srcId="{10EB2681-A660-4FB3-8190-099074A179A3}" destId="{6A6E1C1D-1CB3-354F-930B-76BB41BD8ED8}" srcOrd="0" destOrd="0" presId="urn:microsoft.com/office/officeart/2005/8/layout/cycle5"/>
    <dgm:cxn modelId="{C662DD5A-20B9-E646-9284-7A34700D1E58}" type="presOf" srcId="{66ADBFEE-DC74-48E4-847B-942E7CC6C81A}" destId="{EA87D31B-83E5-B046-8D11-3AB8F2136881}" srcOrd="0" destOrd="0" presId="urn:microsoft.com/office/officeart/2005/8/layout/cycle5"/>
    <dgm:cxn modelId="{3AF13362-F987-5B43-AADA-43F9C68F220B}" type="presOf" srcId="{094C3B01-D98F-4D24-A9ED-A7F5EA16B9AD}" destId="{5D677822-D0BE-794C-8533-CEE1F211F424}" srcOrd="0" destOrd="0" presId="urn:microsoft.com/office/officeart/2005/8/layout/cycle5"/>
    <dgm:cxn modelId="{0CDE4A74-D855-4870-80AA-FE64BD68473B}" srcId="{41928406-E725-4DC4-9E4E-2319881FF4CF}" destId="{66ADBFEE-DC74-48E4-847B-942E7CC6C81A}" srcOrd="1" destOrd="0" parTransId="{BF5B970C-C5FC-4D8E-A24D-7F45159F3B92}" sibTransId="{5ACE7843-27A0-458E-95E6-FF10E0808643}"/>
    <dgm:cxn modelId="{9D625BA0-4EFE-4F45-B653-294531331F40}" type="presOf" srcId="{41928406-E725-4DC4-9E4E-2319881FF4CF}" destId="{64EBC0E0-2033-6747-96FB-3AECF254E993}" srcOrd="0" destOrd="0" presId="urn:microsoft.com/office/officeart/2005/8/layout/cycle5"/>
    <dgm:cxn modelId="{C8151BB4-2B58-4EDE-80A2-F14622384307}" srcId="{41928406-E725-4DC4-9E4E-2319881FF4CF}" destId="{6BD53E5E-DBD3-4462-B79B-85B16C1465CA}" srcOrd="2" destOrd="0" parTransId="{2F9D4FD4-86D0-4350-B7C7-FAF15A7B2C39}" sibTransId="{8A7335D7-EB7D-4DEF-825E-E8698F4A2156}"/>
    <dgm:cxn modelId="{21B731B7-CD4E-405E-BF0C-C0EC5F2D9835}" srcId="{41928406-E725-4DC4-9E4E-2319881FF4CF}" destId="{10EB2681-A660-4FB3-8190-099074A179A3}" srcOrd="3" destOrd="0" parTransId="{44AA61A3-F6B8-4DBE-91EE-CC2C6EA003DF}" sibTransId="{BB130A47-7BF4-4DD4-95E6-5A8832A220B7}"/>
    <dgm:cxn modelId="{63CAC5BC-4C6E-4D04-8638-A76AB9CDDDFA}" srcId="{41928406-E725-4DC4-9E4E-2319881FF4CF}" destId="{9EB17B1A-311E-4E49-B88B-2CF5DF79F0C6}" srcOrd="4" destOrd="0" parTransId="{53900C16-9817-4B3D-B355-5E059D40E33A}" sibTransId="{83AF2700-505B-4FC0-A48A-A3F3FD1DA496}"/>
    <dgm:cxn modelId="{84434DBF-B3A8-B64C-88E3-6C7810BDC6A1}" type="presOf" srcId="{6D29528F-1288-4DAC-9CA0-420C00E5E80A}" destId="{FEC70932-EF72-664C-95A5-9A45B6FBDCBC}" srcOrd="0" destOrd="0" presId="urn:microsoft.com/office/officeart/2005/8/layout/cycle5"/>
    <dgm:cxn modelId="{A731D4BF-C2A2-AF41-A655-392B3C58E3C1}" type="presOf" srcId="{5ACE7843-27A0-458E-95E6-FF10E0808643}" destId="{8DEE29CE-0DCB-0C44-A34C-2098A2F768B4}" srcOrd="0" destOrd="0" presId="urn:microsoft.com/office/officeart/2005/8/layout/cycle5"/>
    <dgm:cxn modelId="{AC08B9D7-ACB6-A34C-895B-0F195AA4AB3C}" type="presOf" srcId="{9EB17B1A-311E-4E49-B88B-2CF5DF79F0C6}" destId="{6FCE998E-E354-014F-85FB-66FA8D18113B}" srcOrd="0" destOrd="0" presId="urn:microsoft.com/office/officeart/2005/8/layout/cycle5"/>
    <dgm:cxn modelId="{F8F644DB-1403-B941-8280-DC6034C99660}" type="presOf" srcId="{83AF2700-505B-4FC0-A48A-A3F3FD1DA496}" destId="{967C7185-CFC9-9B40-AC82-82DFA4A13298}" srcOrd="0" destOrd="0" presId="urn:microsoft.com/office/officeart/2005/8/layout/cycle5"/>
    <dgm:cxn modelId="{B24BD9FB-1F4A-496F-9771-C76E4E890148}" srcId="{41928406-E725-4DC4-9E4E-2319881FF4CF}" destId="{6D29528F-1288-4DAC-9CA0-420C00E5E80A}" srcOrd="0" destOrd="0" parTransId="{68F6615B-B501-4550-8D7C-E3032393D462}" sibTransId="{094C3B01-D98F-4D24-A9ED-A7F5EA16B9AD}"/>
    <dgm:cxn modelId="{B56DDCB6-5E0E-314C-84E4-0087D0F56B15}" type="presParOf" srcId="{64EBC0E0-2033-6747-96FB-3AECF254E993}" destId="{FEC70932-EF72-664C-95A5-9A45B6FBDCBC}" srcOrd="0" destOrd="0" presId="urn:microsoft.com/office/officeart/2005/8/layout/cycle5"/>
    <dgm:cxn modelId="{93B1CBBF-0D35-F742-B500-58D5617D1FEA}" type="presParOf" srcId="{64EBC0E0-2033-6747-96FB-3AECF254E993}" destId="{661D55CA-7C4A-AA4B-A1D5-8BC5D45B686B}" srcOrd="1" destOrd="0" presId="urn:microsoft.com/office/officeart/2005/8/layout/cycle5"/>
    <dgm:cxn modelId="{668FC590-08DF-6E4E-A827-006D45D92632}" type="presParOf" srcId="{64EBC0E0-2033-6747-96FB-3AECF254E993}" destId="{5D677822-D0BE-794C-8533-CEE1F211F424}" srcOrd="2" destOrd="0" presId="urn:microsoft.com/office/officeart/2005/8/layout/cycle5"/>
    <dgm:cxn modelId="{A492E4BC-FF11-CD4C-9A3A-88534172A6DB}" type="presParOf" srcId="{64EBC0E0-2033-6747-96FB-3AECF254E993}" destId="{EA87D31B-83E5-B046-8D11-3AB8F2136881}" srcOrd="3" destOrd="0" presId="urn:microsoft.com/office/officeart/2005/8/layout/cycle5"/>
    <dgm:cxn modelId="{A2E8BED8-2ED8-CF4B-BF58-2DAD2C09D0FE}" type="presParOf" srcId="{64EBC0E0-2033-6747-96FB-3AECF254E993}" destId="{28CB2736-844D-FF4A-A803-FFE447521EF8}" srcOrd="4" destOrd="0" presId="urn:microsoft.com/office/officeart/2005/8/layout/cycle5"/>
    <dgm:cxn modelId="{663D6522-0CDE-A84C-82B9-E8426B7F2BF3}" type="presParOf" srcId="{64EBC0E0-2033-6747-96FB-3AECF254E993}" destId="{8DEE29CE-0DCB-0C44-A34C-2098A2F768B4}" srcOrd="5" destOrd="0" presId="urn:microsoft.com/office/officeart/2005/8/layout/cycle5"/>
    <dgm:cxn modelId="{830915F6-B1CA-A648-A13E-BEF8F7976C3C}" type="presParOf" srcId="{64EBC0E0-2033-6747-96FB-3AECF254E993}" destId="{A2EA9BB8-387E-F441-ACEB-1A5BBAA0F328}" srcOrd="6" destOrd="0" presId="urn:microsoft.com/office/officeart/2005/8/layout/cycle5"/>
    <dgm:cxn modelId="{C38BB4E7-482F-BA45-B1BD-F998F4729F38}" type="presParOf" srcId="{64EBC0E0-2033-6747-96FB-3AECF254E993}" destId="{C524DFE3-923B-5945-A382-B9ECE2922C59}" srcOrd="7" destOrd="0" presId="urn:microsoft.com/office/officeart/2005/8/layout/cycle5"/>
    <dgm:cxn modelId="{C8D90093-642F-7048-B2DB-EAB7F2AE9F20}" type="presParOf" srcId="{64EBC0E0-2033-6747-96FB-3AECF254E993}" destId="{B022A09C-2739-4D40-BF84-DB5947D5407D}" srcOrd="8" destOrd="0" presId="urn:microsoft.com/office/officeart/2005/8/layout/cycle5"/>
    <dgm:cxn modelId="{CA73D3E8-547C-1246-A76B-2C2FF410AB41}" type="presParOf" srcId="{64EBC0E0-2033-6747-96FB-3AECF254E993}" destId="{6A6E1C1D-1CB3-354F-930B-76BB41BD8ED8}" srcOrd="9" destOrd="0" presId="urn:microsoft.com/office/officeart/2005/8/layout/cycle5"/>
    <dgm:cxn modelId="{BB1109BC-4AEF-3541-9CF0-857361A9A46D}" type="presParOf" srcId="{64EBC0E0-2033-6747-96FB-3AECF254E993}" destId="{63B76E2A-242A-DC4B-BDC4-25C18F906F9B}" srcOrd="10" destOrd="0" presId="urn:microsoft.com/office/officeart/2005/8/layout/cycle5"/>
    <dgm:cxn modelId="{67555B19-9011-E446-ABCB-B9E116B69018}" type="presParOf" srcId="{64EBC0E0-2033-6747-96FB-3AECF254E993}" destId="{6A526F12-BC85-A943-8F5A-92D16A1645C3}" srcOrd="11" destOrd="0" presId="urn:microsoft.com/office/officeart/2005/8/layout/cycle5"/>
    <dgm:cxn modelId="{33BB5505-0044-1043-976D-AC02834E6E1B}" type="presParOf" srcId="{64EBC0E0-2033-6747-96FB-3AECF254E993}" destId="{6FCE998E-E354-014F-85FB-66FA8D18113B}" srcOrd="12" destOrd="0" presId="urn:microsoft.com/office/officeart/2005/8/layout/cycle5"/>
    <dgm:cxn modelId="{124C8C33-145E-1248-B105-5954C481EFFA}" type="presParOf" srcId="{64EBC0E0-2033-6747-96FB-3AECF254E993}" destId="{DC06C310-B4FA-8744-BEFB-B23609225F43}" srcOrd="13" destOrd="0" presId="urn:microsoft.com/office/officeart/2005/8/layout/cycle5"/>
    <dgm:cxn modelId="{18427BB9-1E06-7840-845E-EC7179ED7F63}" type="presParOf" srcId="{64EBC0E0-2033-6747-96FB-3AECF254E993}" destId="{967C7185-CFC9-9B40-AC82-82DFA4A13298}"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18DE4E-6F6E-43BC-AA69-F00D1A04B342}" type="doc">
      <dgm:prSet loTypeId="urn:microsoft.com/office/officeart/2016/7/layout/VerticalSolidActionList" loCatId="List" qsTypeId="urn:microsoft.com/office/officeart/2005/8/quickstyle/simple1" qsCatId="simple" csTypeId="urn:microsoft.com/office/officeart/2005/8/colors/colorful5" csCatId="colorful" phldr="1"/>
      <dgm:spPr/>
      <dgm:t>
        <a:bodyPr/>
        <a:lstStyle/>
        <a:p>
          <a:endParaRPr lang="en-US"/>
        </a:p>
      </dgm:t>
    </dgm:pt>
    <dgm:pt modelId="{B87DB5CE-4C96-4CBC-BB1F-F522B9153D02}">
      <dgm:prSet/>
      <dgm:spPr/>
      <dgm:t>
        <a:bodyPr/>
        <a:lstStyle/>
        <a:p>
          <a:r>
            <a:rPr lang="en-US"/>
            <a:t>Opening</a:t>
          </a:r>
        </a:p>
      </dgm:t>
    </dgm:pt>
    <dgm:pt modelId="{B1A0BE81-F88B-4043-9BD0-309ABB9B8F2F}" type="parTrans" cxnId="{B8899D97-19AB-4900-AE53-7ECE8597AC8E}">
      <dgm:prSet/>
      <dgm:spPr/>
      <dgm:t>
        <a:bodyPr/>
        <a:lstStyle/>
        <a:p>
          <a:endParaRPr lang="en-US"/>
        </a:p>
      </dgm:t>
    </dgm:pt>
    <dgm:pt modelId="{0D566AB3-1A6B-4099-B73B-5E653140187F}" type="sibTrans" cxnId="{B8899D97-19AB-4900-AE53-7ECE8597AC8E}">
      <dgm:prSet/>
      <dgm:spPr/>
      <dgm:t>
        <a:bodyPr/>
        <a:lstStyle/>
        <a:p>
          <a:endParaRPr lang="en-US"/>
        </a:p>
      </dgm:t>
    </dgm:pt>
    <dgm:pt modelId="{87FBB5C8-51E9-4DF2-BE0C-1476B73E1E80}">
      <dgm:prSet/>
      <dgm:spPr/>
      <dgm:t>
        <a:bodyPr/>
        <a:lstStyle/>
        <a:p>
          <a:r>
            <a:rPr lang="en-US" dirty="0"/>
            <a:t>Opening experiential learning space for lifegiving practices including conflict resolution by modeling openness and storytelling.</a:t>
          </a:r>
        </a:p>
      </dgm:t>
    </dgm:pt>
    <dgm:pt modelId="{CF763FE4-DCFE-427A-B7BC-0128599805E5}" type="parTrans" cxnId="{C7837AA0-F827-4E06-8315-32D208617ED1}">
      <dgm:prSet/>
      <dgm:spPr/>
      <dgm:t>
        <a:bodyPr/>
        <a:lstStyle/>
        <a:p>
          <a:endParaRPr lang="en-US"/>
        </a:p>
      </dgm:t>
    </dgm:pt>
    <dgm:pt modelId="{F354E8C9-4265-424E-A938-3AFDF7F3C68C}" type="sibTrans" cxnId="{C7837AA0-F827-4E06-8315-32D208617ED1}">
      <dgm:prSet/>
      <dgm:spPr/>
      <dgm:t>
        <a:bodyPr/>
        <a:lstStyle/>
        <a:p>
          <a:endParaRPr lang="en-US"/>
        </a:p>
      </dgm:t>
    </dgm:pt>
    <dgm:pt modelId="{792F5F3E-E3C3-45AC-AA1E-4FC4FF9C0DD1}">
      <dgm:prSet/>
      <dgm:spPr/>
      <dgm:t>
        <a:bodyPr/>
        <a:lstStyle/>
        <a:p>
          <a:r>
            <a:rPr lang="en-US"/>
            <a:t>Initiating</a:t>
          </a:r>
        </a:p>
      </dgm:t>
    </dgm:pt>
    <dgm:pt modelId="{4D98A3BC-1A3D-4524-A479-6B13F5E7F718}" type="parTrans" cxnId="{427DF9CD-BC07-4C9E-8D3E-7673C91B98EB}">
      <dgm:prSet/>
      <dgm:spPr/>
      <dgm:t>
        <a:bodyPr/>
        <a:lstStyle/>
        <a:p>
          <a:endParaRPr lang="en-US"/>
        </a:p>
      </dgm:t>
    </dgm:pt>
    <dgm:pt modelId="{C4187801-C4DD-4C6A-A382-5E5035A2F907}" type="sibTrans" cxnId="{427DF9CD-BC07-4C9E-8D3E-7673C91B98EB}">
      <dgm:prSet/>
      <dgm:spPr/>
      <dgm:t>
        <a:bodyPr/>
        <a:lstStyle/>
        <a:p>
          <a:endParaRPr lang="en-US"/>
        </a:p>
      </dgm:t>
    </dgm:pt>
    <dgm:pt modelId="{60D72E25-4AC5-4D82-876A-5BA52E41C3ED}">
      <dgm:prSet/>
      <dgm:spPr/>
      <dgm:t>
        <a:bodyPr/>
        <a:lstStyle/>
        <a:p>
          <a:r>
            <a:rPr lang="en-US"/>
            <a:t>Initiating an Integrative Medicine approach that allows students to co-construct a holistic healing strategy. </a:t>
          </a:r>
        </a:p>
      </dgm:t>
    </dgm:pt>
    <dgm:pt modelId="{2D02C07B-0FC9-4F17-95D8-7C323B59E6C7}" type="parTrans" cxnId="{F4BC13EE-6FF7-40D5-A6F2-73E888D890EE}">
      <dgm:prSet/>
      <dgm:spPr/>
      <dgm:t>
        <a:bodyPr/>
        <a:lstStyle/>
        <a:p>
          <a:endParaRPr lang="en-US"/>
        </a:p>
      </dgm:t>
    </dgm:pt>
    <dgm:pt modelId="{D03B6686-4E04-4C31-A083-CBD69773FBE1}" type="sibTrans" cxnId="{F4BC13EE-6FF7-40D5-A6F2-73E888D890EE}">
      <dgm:prSet/>
      <dgm:spPr/>
      <dgm:t>
        <a:bodyPr/>
        <a:lstStyle/>
        <a:p>
          <a:endParaRPr lang="en-US"/>
        </a:p>
      </dgm:t>
    </dgm:pt>
    <dgm:pt modelId="{F5BF7533-D93E-453E-97E0-B8C13A29E4CC}">
      <dgm:prSet/>
      <dgm:spPr/>
      <dgm:t>
        <a:bodyPr/>
        <a:lstStyle/>
        <a:p>
          <a:r>
            <a:rPr lang="en-US"/>
            <a:t>Giving</a:t>
          </a:r>
        </a:p>
      </dgm:t>
    </dgm:pt>
    <dgm:pt modelId="{1D483113-AEB8-4805-9C87-744BC8CD6D44}" type="parTrans" cxnId="{C917EB49-DB13-4A67-A6AC-EBF46D9ED5D5}">
      <dgm:prSet/>
      <dgm:spPr/>
      <dgm:t>
        <a:bodyPr/>
        <a:lstStyle/>
        <a:p>
          <a:endParaRPr lang="en-US"/>
        </a:p>
      </dgm:t>
    </dgm:pt>
    <dgm:pt modelId="{79DB675D-E80E-4F4C-8A94-660E33D3584F}" type="sibTrans" cxnId="{C917EB49-DB13-4A67-A6AC-EBF46D9ED5D5}">
      <dgm:prSet/>
      <dgm:spPr/>
      <dgm:t>
        <a:bodyPr/>
        <a:lstStyle/>
        <a:p>
          <a:endParaRPr lang="en-US"/>
        </a:p>
      </dgm:t>
    </dgm:pt>
    <dgm:pt modelId="{D31B7437-2E19-4B9B-88BC-DE224D374FF6}">
      <dgm:prSet/>
      <dgm:spPr/>
      <dgm:t>
        <a:bodyPr/>
        <a:lstStyle/>
        <a:p>
          <a:r>
            <a:rPr lang="en-US"/>
            <a:t>Giving value to medical pluralism generates constructive social change by sensitizing future practitioners. </a:t>
          </a:r>
        </a:p>
      </dgm:t>
    </dgm:pt>
    <dgm:pt modelId="{8DA555EC-3121-4918-980B-53ABAF3CD8FD}" type="parTrans" cxnId="{E1CDC1CF-CD70-4630-80E6-EE550DE3F5D2}">
      <dgm:prSet/>
      <dgm:spPr/>
      <dgm:t>
        <a:bodyPr/>
        <a:lstStyle/>
        <a:p>
          <a:endParaRPr lang="en-US"/>
        </a:p>
      </dgm:t>
    </dgm:pt>
    <dgm:pt modelId="{6E28EBA3-8211-4FC4-A788-FB9B599188FE}" type="sibTrans" cxnId="{E1CDC1CF-CD70-4630-80E6-EE550DE3F5D2}">
      <dgm:prSet/>
      <dgm:spPr/>
      <dgm:t>
        <a:bodyPr/>
        <a:lstStyle/>
        <a:p>
          <a:endParaRPr lang="en-US"/>
        </a:p>
      </dgm:t>
    </dgm:pt>
    <dgm:pt modelId="{73EF462C-3CD1-4295-A91F-92BCFFEA1AC0}">
      <dgm:prSet/>
      <dgm:spPr/>
      <dgm:t>
        <a:bodyPr/>
        <a:lstStyle/>
        <a:p>
          <a:r>
            <a:rPr lang="en-US"/>
            <a:t>Developing</a:t>
          </a:r>
        </a:p>
      </dgm:t>
    </dgm:pt>
    <dgm:pt modelId="{D1A29FC4-D685-461B-AF59-450C82D7C0D0}" type="parTrans" cxnId="{5DC46DFC-4018-40DD-808F-14DF232C7B53}">
      <dgm:prSet/>
      <dgm:spPr/>
      <dgm:t>
        <a:bodyPr/>
        <a:lstStyle/>
        <a:p>
          <a:endParaRPr lang="en-US"/>
        </a:p>
      </dgm:t>
    </dgm:pt>
    <dgm:pt modelId="{0977A715-A705-49C2-BEB4-05DB8ED1B977}" type="sibTrans" cxnId="{5DC46DFC-4018-40DD-808F-14DF232C7B53}">
      <dgm:prSet/>
      <dgm:spPr/>
      <dgm:t>
        <a:bodyPr/>
        <a:lstStyle/>
        <a:p>
          <a:endParaRPr lang="en-US"/>
        </a:p>
      </dgm:t>
    </dgm:pt>
    <dgm:pt modelId="{F74DE281-662D-4C01-A23D-DF44262F2897}">
      <dgm:prSet/>
      <dgm:spPr/>
      <dgm:t>
        <a:bodyPr/>
        <a:lstStyle/>
        <a:p>
          <a:r>
            <a:rPr lang="en-US"/>
            <a:t>Developing Narrative Inquiry and Appreciative Inquiry approaches with reflexive portfolio evaluations/interviews reinforces the process</a:t>
          </a:r>
        </a:p>
      </dgm:t>
    </dgm:pt>
    <dgm:pt modelId="{B7675BE5-5A6B-469A-BB5B-230A8D1FF1E0}" type="parTrans" cxnId="{24272D72-C182-4540-89F3-178FF54493A5}">
      <dgm:prSet/>
      <dgm:spPr/>
      <dgm:t>
        <a:bodyPr/>
        <a:lstStyle/>
        <a:p>
          <a:endParaRPr lang="en-US"/>
        </a:p>
      </dgm:t>
    </dgm:pt>
    <dgm:pt modelId="{C6EB4401-79EC-40D9-ACAF-233ABD325F84}" type="sibTrans" cxnId="{24272D72-C182-4540-89F3-178FF54493A5}">
      <dgm:prSet/>
      <dgm:spPr/>
      <dgm:t>
        <a:bodyPr/>
        <a:lstStyle/>
        <a:p>
          <a:endParaRPr lang="en-US"/>
        </a:p>
      </dgm:t>
    </dgm:pt>
    <dgm:pt modelId="{E1823318-2A62-413C-8F1F-D941DA216DE7}">
      <dgm:prSet/>
      <dgm:spPr/>
      <dgm:t>
        <a:bodyPr/>
        <a:lstStyle/>
        <a:p>
          <a:r>
            <a:rPr lang="en-US"/>
            <a:t>Evaluating</a:t>
          </a:r>
        </a:p>
      </dgm:t>
    </dgm:pt>
    <dgm:pt modelId="{917D0033-6191-45C2-920D-65F9BAB067B2}" type="parTrans" cxnId="{772B451E-8674-441B-9DC0-11ACB4A9444B}">
      <dgm:prSet/>
      <dgm:spPr/>
      <dgm:t>
        <a:bodyPr/>
        <a:lstStyle/>
        <a:p>
          <a:endParaRPr lang="en-US"/>
        </a:p>
      </dgm:t>
    </dgm:pt>
    <dgm:pt modelId="{5600A7AE-3278-43F0-BB55-4B04EB040E7F}" type="sibTrans" cxnId="{772B451E-8674-441B-9DC0-11ACB4A9444B}">
      <dgm:prSet/>
      <dgm:spPr/>
      <dgm:t>
        <a:bodyPr/>
        <a:lstStyle/>
        <a:p>
          <a:endParaRPr lang="en-US"/>
        </a:p>
      </dgm:t>
    </dgm:pt>
    <dgm:pt modelId="{581EAEE7-5426-4156-AADB-292238213A4A}">
      <dgm:prSet/>
      <dgm:spPr/>
      <dgm:t>
        <a:bodyPr/>
        <a:lstStyle/>
        <a:p>
          <a:r>
            <a:rPr lang="en-US"/>
            <a:t>Evaluating the effectiveness of this approach is part of the ongoing pedagogical development process. </a:t>
          </a:r>
        </a:p>
      </dgm:t>
    </dgm:pt>
    <dgm:pt modelId="{C211FA58-06A5-4EFC-8BAA-E7A59F0BDEAD}" type="parTrans" cxnId="{1B052A22-C8CA-4081-B03B-1BD6D6764ACD}">
      <dgm:prSet/>
      <dgm:spPr/>
      <dgm:t>
        <a:bodyPr/>
        <a:lstStyle/>
        <a:p>
          <a:endParaRPr lang="en-US"/>
        </a:p>
      </dgm:t>
    </dgm:pt>
    <dgm:pt modelId="{E80124C4-9C1A-4258-B6F0-60DAAD241663}" type="sibTrans" cxnId="{1B052A22-C8CA-4081-B03B-1BD6D6764ACD}">
      <dgm:prSet/>
      <dgm:spPr/>
      <dgm:t>
        <a:bodyPr/>
        <a:lstStyle/>
        <a:p>
          <a:endParaRPr lang="en-US"/>
        </a:p>
      </dgm:t>
    </dgm:pt>
    <dgm:pt modelId="{FEDEE17E-D7E0-994C-BC71-043EC088D441}" type="pres">
      <dgm:prSet presAssocID="{E118DE4E-6F6E-43BC-AA69-F00D1A04B342}" presName="Name0" presStyleCnt="0">
        <dgm:presLayoutVars>
          <dgm:dir/>
          <dgm:animLvl val="lvl"/>
          <dgm:resizeHandles val="exact"/>
        </dgm:presLayoutVars>
      </dgm:prSet>
      <dgm:spPr/>
    </dgm:pt>
    <dgm:pt modelId="{262D85C7-5FDC-0D4E-A9FD-C80676BF1F1C}" type="pres">
      <dgm:prSet presAssocID="{B87DB5CE-4C96-4CBC-BB1F-F522B9153D02}" presName="linNode" presStyleCnt="0"/>
      <dgm:spPr/>
    </dgm:pt>
    <dgm:pt modelId="{3EBE16E5-EDB2-464C-888D-05B7FD6FFF43}" type="pres">
      <dgm:prSet presAssocID="{B87DB5CE-4C96-4CBC-BB1F-F522B9153D02}" presName="parentText" presStyleLbl="alignNode1" presStyleIdx="0" presStyleCnt="5">
        <dgm:presLayoutVars>
          <dgm:chMax val="1"/>
          <dgm:bulletEnabled/>
        </dgm:presLayoutVars>
      </dgm:prSet>
      <dgm:spPr/>
    </dgm:pt>
    <dgm:pt modelId="{3E3B0D2D-563B-9249-89D3-A969D579CD5B}" type="pres">
      <dgm:prSet presAssocID="{B87DB5CE-4C96-4CBC-BB1F-F522B9153D02}" presName="descendantText" presStyleLbl="alignAccFollowNode1" presStyleIdx="0" presStyleCnt="5">
        <dgm:presLayoutVars>
          <dgm:bulletEnabled/>
        </dgm:presLayoutVars>
      </dgm:prSet>
      <dgm:spPr/>
    </dgm:pt>
    <dgm:pt modelId="{17B28E73-1A5E-4D45-AD11-7047000482D3}" type="pres">
      <dgm:prSet presAssocID="{0D566AB3-1A6B-4099-B73B-5E653140187F}" presName="sp" presStyleCnt="0"/>
      <dgm:spPr/>
    </dgm:pt>
    <dgm:pt modelId="{019A19F0-0123-2641-BE0F-35185573D8F1}" type="pres">
      <dgm:prSet presAssocID="{792F5F3E-E3C3-45AC-AA1E-4FC4FF9C0DD1}" presName="linNode" presStyleCnt="0"/>
      <dgm:spPr/>
    </dgm:pt>
    <dgm:pt modelId="{29C9EE73-F2B7-BD4A-A82E-9A089456941D}" type="pres">
      <dgm:prSet presAssocID="{792F5F3E-E3C3-45AC-AA1E-4FC4FF9C0DD1}" presName="parentText" presStyleLbl="alignNode1" presStyleIdx="1" presStyleCnt="5">
        <dgm:presLayoutVars>
          <dgm:chMax val="1"/>
          <dgm:bulletEnabled/>
        </dgm:presLayoutVars>
      </dgm:prSet>
      <dgm:spPr/>
    </dgm:pt>
    <dgm:pt modelId="{4B6BF61C-9B9A-DA4D-85C3-D9D6CDACADC8}" type="pres">
      <dgm:prSet presAssocID="{792F5F3E-E3C3-45AC-AA1E-4FC4FF9C0DD1}" presName="descendantText" presStyleLbl="alignAccFollowNode1" presStyleIdx="1" presStyleCnt="5">
        <dgm:presLayoutVars>
          <dgm:bulletEnabled/>
        </dgm:presLayoutVars>
      </dgm:prSet>
      <dgm:spPr/>
    </dgm:pt>
    <dgm:pt modelId="{226E09B2-ACDD-C842-BADE-5ED41A849E24}" type="pres">
      <dgm:prSet presAssocID="{C4187801-C4DD-4C6A-A382-5E5035A2F907}" presName="sp" presStyleCnt="0"/>
      <dgm:spPr/>
    </dgm:pt>
    <dgm:pt modelId="{70EE1E5D-420D-604D-A76A-B4BF87664B74}" type="pres">
      <dgm:prSet presAssocID="{F5BF7533-D93E-453E-97E0-B8C13A29E4CC}" presName="linNode" presStyleCnt="0"/>
      <dgm:spPr/>
    </dgm:pt>
    <dgm:pt modelId="{1AC9C995-58AF-B84B-8D88-2D09DD59FEE4}" type="pres">
      <dgm:prSet presAssocID="{F5BF7533-D93E-453E-97E0-B8C13A29E4CC}" presName="parentText" presStyleLbl="alignNode1" presStyleIdx="2" presStyleCnt="5">
        <dgm:presLayoutVars>
          <dgm:chMax val="1"/>
          <dgm:bulletEnabled/>
        </dgm:presLayoutVars>
      </dgm:prSet>
      <dgm:spPr/>
    </dgm:pt>
    <dgm:pt modelId="{82E7F045-75AA-0548-94D2-A8986C1F0A91}" type="pres">
      <dgm:prSet presAssocID="{F5BF7533-D93E-453E-97E0-B8C13A29E4CC}" presName="descendantText" presStyleLbl="alignAccFollowNode1" presStyleIdx="2" presStyleCnt="5">
        <dgm:presLayoutVars>
          <dgm:bulletEnabled/>
        </dgm:presLayoutVars>
      </dgm:prSet>
      <dgm:spPr/>
    </dgm:pt>
    <dgm:pt modelId="{B3359557-5668-E34B-B23D-20A79B0E3586}" type="pres">
      <dgm:prSet presAssocID="{79DB675D-E80E-4F4C-8A94-660E33D3584F}" presName="sp" presStyleCnt="0"/>
      <dgm:spPr/>
    </dgm:pt>
    <dgm:pt modelId="{FE4DE077-808E-3E49-ABDA-A5189D937F9C}" type="pres">
      <dgm:prSet presAssocID="{73EF462C-3CD1-4295-A91F-92BCFFEA1AC0}" presName="linNode" presStyleCnt="0"/>
      <dgm:spPr/>
    </dgm:pt>
    <dgm:pt modelId="{599542DD-3F21-B845-AE91-C53743BB75D0}" type="pres">
      <dgm:prSet presAssocID="{73EF462C-3CD1-4295-A91F-92BCFFEA1AC0}" presName="parentText" presStyleLbl="alignNode1" presStyleIdx="3" presStyleCnt="5">
        <dgm:presLayoutVars>
          <dgm:chMax val="1"/>
          <dgm:bulletEnabled/>
        </dgm:presLayoutVars>
      </dgm:prSet>
      <dgm:spPr/>
    </dgm:pt>
    <dgm:pt modelId="{8FF97E79-5836-744E-B20F-0700D53FF5D2}" type="pres">
      <dgm:prSet presAssocID="{73EF462C-3CD1-4295-A91F-92BCFFEA1AC0}" presName="descendantText" presStyleLbl="alignAccFollowNode1" presStyleIdx="3" presStyleCnt="5">
        <dgm:presLayoutVars>
          <dgm:bulletEnabled/>
        </dgm:presLayoutVars>
      </dgm:prSet>
      <dgm:spPr/>
    </dgm:pt>
    <dgm:pt modelId="{CAEBCC71-1955-4344-BF8E-DA970BDDA033}" type="pres">
      <dgm:prSet presAssocID="{0977A715-A705-49C2-BEB4-05DB8ED1B977}" presName="sp" presStyleCnt="0"/>
      <dgm:spPr/>
    </dgm:pt>
    <dgm:pt modelId="{D270E313-F52C-7949-B55C-0760BD654827}" type="pres">
      <dgm:prSet presAssocID="{E1823318-2A62-413C-8F1F-D941DA216DE7}" presName="linNode" presStyleCnt="0"/>
      <dgm:spPr/>
    </dgm:pt>
    <dgm:pt modelId="{998E0B0C-5C02-634E-B147-0FC797F6B03E}" type="pres">
      <dgm:prSet presAssocID="{E1823318-2A62-413C-8F1F-D941DA216DE7}" presName="parentText" presStyleLbl="alignNode1" presStyleIdx="4" presStyleCnt="5">
        <dgm:presLayoutVars>
          <dgm:chMax val="1"/>
          <dgm:bulletEnabled/>
        </dgm:presLayoutVars>
      </dgm:prSet>
      <dgm:spPr/>
    </dgm:pt>
    <dgm:pt modelId="{D5E1F28B-3144-5248-BDA4-0FEEEF58082B}" type="pres">
      <dgm:prSet presAssocID="{E1823318-2A62-413C-8F1F-D941DA216DE7}" presName="descendantText" presStyleLbl="alignAccFollowNode1" presStyleIdx="4" presStyleCnt="5">
        <dgm:presLayoutVars>
          <dgm:bulletEnabled/>
        </dgm:presLayoutVars>
      </dgm:prSet>
      <dgm:spPr/>
    </dgm:pt>
  </dgm:ptLst>
  <dgm:cxnLst>
    <dgm:cxn modelId="{F3C90D02-88C1-8645-8F6A-605961280A4D}" type="presOf" srcId="{D31B7437-2E19-4B9B-88BC-DE224D374FF6}" destId="{82E7F045-75AA-0548-94D2-A8986C1F0A91}" srcOrd="0" destOrd="0" presId="urn:microsoft.com/office/officeart/2016/7/layout/VerticalSolidActionList"/>
    <dgm:cxn modelId="{8D5B2E04-B45F-3E49-8268-A8E67C555B8F}" type="presOf" srcId="{581EAEE7-5426-4156-AADB-292238213A4A}" destId="{D5E1F28B-3144-5248-BDA4-0FEEEF58082B}" srcOrd="0" destOrd="0" presId="urn:microsoft.com/office/officeart/2016/7/layout/VerticalSolidActionList"/>
    <dgm:cxn modelId="{772B451E-8674-441B-9DC0-11ACB4A9444B}" srcId="{E118DE4E-6F6E-43BC-AA69-F00D1A04B342}" destId="{E1823318-2A62-413C-8F1F-D941DA216DE7}" srcOrd="4" destOrd="0" parTransId="{917D0033-6191-45C2-920D-65F9BAB067B2}" sibTransId="{5600A7AE-3278-43F0-BB55-4B04EB040E7F}"/>
    <dgm:cxn modelId="{19CE2020-9CAC-DB40-BE02-C4ABBCDA3D6F}" type="presOf" srcId="{F5BF7533-D93E-453E-97E0-B8C13A29E4CC}" destId="{1AC9C995-58AF-B84B-8D88-2D09DD59FEE4}" srcOrd="0" destOrd="0" presId="urn:microsoft.com/office/officeart/2016/7/layout/VerticalSolidActionList"/>
    <dgm:cxn modelId="{1B052A22-C8CA-4081-B03B-1BD6D6764ACD}" srcId="{E1823318-2A62-413C-8F1F-D941DA216DE7}" destId="{581EAEE7-5426-4156-AADB-292238213A4A}" srcOrd="0" destOrd="0" parTransId="{C211FA58-06A5-4EFC-8BAA-E7A59F0BDEAD}" sibTransId="{E80124C4-9C1A-4258-B6F0-60DAAD241663}"/>
    <dgm:cxn modelId="{C917EB49-DB13-4A67-A6AC-EBF46D9ED5D5}" srcId="{E118DE4E-6F6E-43BC-AA69-F00D1A04B342}" destId="{F5BF7533-D93E-453E-97E0-B8C13A29E4CC}" srcOrd="2" destOrd="0" parTransId="{1D483113-AEB8-4805-9C87-744BC8CD6D44}" sibTransId="{79DB675D-E80E-4F4C-8A94-660E33D3584F}"/>
    <dgm:cxn modelId="{24272D72-C182-4540-89F3-178FF54493A5}" srcId="{73EF462C-3CD1-4295-A91F-92BCFFEA1AC0}" destId="{F74DE281-662D-4C01-A23D-DF44262F2897}" srcOrd="0" destOrd="0" parTransId="{B7675BE5-5A6B-469A-BB5B-230A8D1FF1E0}" sibTransId="{C6EB4401-79EC-40D9-ACAF-233ABD325F84}"/>
    <dgm:cxn modelId="{508E7D79-B506-F942-8131-68C0CFF048DE}" type="presOf" srcId="{B87DB5CE-4C96-4CBC-BB1F-F522B9153D02}" destId="{3EBE16E5-EDB2-464C-888D-05B7FD6FFF43}" srcOrd="0" destOrd="0" presId="urn:microsoft.com/office/officeart/2016/7/layout/VerticalSolidActionList"/>
    <dgm:cxn modelId="{145E957D-9DAA-3D41-A005-5320C43E63B1}" type="presOf" srcId="{60D72E25-4AC5-4D82-876A-5BA52E41C3ED}" destId="{4B6BF61C-9B9A-DA4D-85C3-D9D6CDACADC8}" srcOrd="0" destOrd="0" presId="urn:microsoft.com/office/officeart/2016/7/layout/VerticalSolidActionList"/>
    <dgm:cxn modelId="{2F3C0594-8D6E-344C-8EB9-8C7C8A96D69B}" type="presOf" srcId="{E118DE4E-6F6E-43BC-AA69-F00D1A04B342}" destId="{FEDEE17E-D7E0-994C-BC71-043EC088D441}" srcOrd="0" destOrd="0" presId="urn:microsoft.com/office/officeart/2016/7/layout/VerticalSolidActionList"/>
    <dgm:cxn modelId="{B8899D97-19AB-4900-AE53-7ECE8597AC8E}" srcId="{E118DE4E-6F6E-43BC-AA69-F00D1A04B342}" destId="{B87DB5CE-4C96-4CBC-BB1F-F522B9153D02}" srcOrd="0" destOrd="0" parTransId="{B1A0BE81-F88B-4043-9BD0-309ABB9B8F2F}" sibTransId="{0D566AB3-1A6B-4099-B73B-5E653140187F}"/>
    <dgm:cxn modelId="{C7837AA0-F827-4E06-8315-32D208617ED1}" srcId="{B87DB5CE-4C96-4CBC-BB1F-F522B9153D02}" destId="{87FBB5C8-51E9-4DF2-BE0C-1476B73E1E80}" srcOrd="0" destOrd="0" parTransId="{CF763FE4-DCFE-427A-B7BC-0128599805E5}" sibTransId="{F354E8C9-4265-424E-A938-3AFDF7F3C68C}"/>
    <dgm:cxn modelId="{B6F4BCAD-A518-BF4B-9D50-FA7009921529}" type="presOf" srcId="{F74DE281-662D-4C01-A23D-DF44262F2897}" destId="{8FF97E79-5836-744E-B20F-0700D53FF5D2}" srcOrd="0" destOrd="0" presId="urn:microsoft.com/office/officeart/2016/7/layout/VerticalSolidActionList"/>
    <dgm:cxn modelId="{4B961DC1-A9E4-6E4F-81D6-4BDC0814ED5B}" type="presOf" srcId="{792F5F3E-E3C3-45AC-AA1E-4FC4FF9C0DD1}" destId="{29C9EE73-F2B7-BD4A-A82E-9A089456941D}" srcOrd="0" destOrd="0" presId="urn:microsoft.com/office/officeart/2016/7/layout/VerticalSolidActionList"/>
    <dgm:cxn modelId="{83CFCFC3-651C-D44F-B2C2-EF1FE6BFD65A}" type="presOf" srcId="{87FBB5C8-51E9-4DF2-BE0C-1476B73E1E80}" destId="{3E3B0D2D-563B-9249-89D3-A969D579CD5B}" srcOrd="0" destOrd="0" presId="urn:microsoft.com/office/officeart/2016/7/layout/VerticalSolidActionList"/>
    <dgm:cxn modelId="{427DF9CD-BC07-4C9E-8D3E-7673C91B98EB}" srcId="{E118DE4E-6F6E-43BC-AA69-F00D1A04B342}" destId="{792F5F3E-E3C3-45AC-AA1E-4FC4FF9C0DD1}" srcOrd="1" destOrd="0" parTransId="{4D98A3BC-1A3D-4524-A479-6B13F5E7F718}" sibTransId="{C4187801-C4DD-4C6A-A382-5E5035A2F907}"/>
    <dgm:cxn modelId="{E1CDC1CF-CD70-4630-80E6-EE550DE3F5D2}" srcId="{F5BF7533-D93E-453E-97E0-B8C13A29E4CC}" destId="{D31B7437-2E19-4B9B-88BC-DE224D374FF6}" srcOrd="0" destOrd="0" parTransId="{8DA555EC-3121-4918-980B-53ABAF3CD8FD}" sibTransId="{6E28EBA3-8211-4FC4-A788-FB9B599188FE}"/>
    <dgm:cxn modelId="{AF84B8D7-B5FB-7742-8078-A19C4F4BAEC5}" type="presOf" srcId="{E1823318-2A62-413C-8F1F-D941DA216DE7}" destId="{998E0B0C-5C02-634E-B147-0FC797F6B03E}" srcOrd="0" destOrd="0" presId="urn:microsoft.com/office/officeart/2016/7/layout/VerticalSolidActionList"/>
    <dgm:cxn modelId="{98CABEDE-F6AE-8B4E-A13E-213B4A32C1A6}" type="presOf" srcId="{73EF462C-3CD1-4295-A91F-92BCFFEA1AC0}" destId="{599542DD-3F21-B845-AE91-C53743BB75D0}" srcOrd="0" destOrd="0" presId="urn:microsoft.com/office/officeart/2016/7/layout/VerticalSolidActionList"/>
    <dgm:cxn modelId="{F4BC13EE-6FF7-40D5-A6F2-73E888D890EE}" srcId="{792F5F3E-E3C3-45AC-AA1E-4FC4FF9C0DD1}" destId="{60D72E25-4AC5-4D82-876A-5BA52E41C3ED}" srcOrd="0" destOrd="0" parTransId="{2D02C07B-0FC9-4F17-95D8-7C323B59E6C7}" sibTransId="{D03B6686-4E04-4C31-A083-CBD69773FBE1}"/>
    <dgm:cxn modelId="{5DC46DFC-4018-40DD-808F-14DF232C7B53}" srcId="{E118DE4E-6F6E-43BC-AA69-F00D1A04B342}" destId="{73EF462C-3CD1-4295-A91F-92BCFFEA1AC0}" srcOrd="3" destOrd="0" parTransId="{D1A29FC4-D685-461B-AF59-450C82D7C0D0}" sibTransId="{0977A715-A705-49C2-BEB4-05DB8ED1B977}"/>
    <dgm:cxn modelId="{9D8864B0-B8CB-914A-BD0D-43CB55A1CB9E}" type="presParOf" srcId="{FEDEE17E-D7E0-994C-BC71-043EC088D441}" destId="{262D85C7-5FDC-0D4E-A9FD-C80676BF1F1C}" srcOrd="0" destOrd="0" presId="urn:microsoft.com/office/officeart/2016/7/layout/VerticalSolidActionList"/>
    <dgm:cxn modelId="{7179FD62-CC15-3046-9924-2BB68A877249}" type="presParOf" srcId="{262D85C7-5FDC-0D4E-A9FD-C80676BF1F1C}" destId="{3EBE16E5-EDB2-464C-888D-05B7FD6FFF43}" srcOrd="0" destOrd="0" presId="urn:microsoft.com/office/officeart/2016/7/layout/VerticalSolidActionList"/>
    <dgm:cxn modelId="{87783109-9D09-9747-9173-73CB578B752D}" type="presParOf" srcId="{262D85C7-5FDC-0D4E-A9FD-C80676BF1F1C}" destId="{3E3B0D2D-563B-9249-89D3-A969D579CD5B}" srcOrd="1" destOrd="0" presId="urn:microsoft.com/office/officeart/2016/7/layout/VerticalSolidActionList"/>
    <dgm:cxn modelId="{75B9565B-3D6A-8B49-BE30-D37548398EBD}" type="presParOf" srcId="{FEDEE17E-D7E0-994C-BC71-043EC088D441}" destId="{17B28E73-1A5E-4D45-AD11-7047000482D3}" srcOrd="1" destOrd="0" presId="urn:microsoft.com/office/officeart/2016/7/layout/VerticalSolidActionList"/>
    <dgm:cxn modelId="{847F0B14-E45E-2B4D-B786-AC35695FA15D}" type="presParOf" srcId="{FEDEE17E-D7E0-994C-BC71-043EC088D441}" destId="{019A19F0-0123-2641-BE0F-35185573D8F1}" srcOrd="2" destOrd="0" presId="urn:microsoft.com/office/officeart/2016/7/layout/VerticalSolidActionList"/>
    <dgm:cxn modelId="{B778F1ED-E474-9C44-846F-B8AA975E3FF5}" type="presParOf" srcId="{019A19F0-0123-2641-BE0F-35185573D8F1}" destId="{29C9EE73-F2B7-BD4A-A82E-9A089456941D}" srcOrd="0" destOrd="0" presId="urn:microsoft.com/office/officeart/2016/7/layout/VerticalSolidActionList"/>
    <dgm:cxn modelId="{0FEDC46E-C553-0443-8E06-8D977B4640D4}" type="presParOf" srcId="{019A19F0-0123-2641-BE0F-35185573D8F1}" destId="{4B6BF61C-9B9A-DA4D-85C3-D9D6CDACADC8}" srcOrd="1" destOrd="0" presId="urn:microsoft.com/office/officeart/2016/7/layout/VerticalSolidActionList"/>
    <dgm:cxn modelId="{5E6C3A40-06B6-AB46-86D3-964D99445449}" type="presParOf" srcId="{FEDEE17E-D7E0-994C-BC71-043EC088D441}" destId="{226E09B2-ACDD-C842-BADE-5ED41A849E24}" srcOrd="3" destOrd="0" presId="urn:microsoft.com/office/officeart/2016/7/layout/VerticalSolidActionList"/>
    <dgm:cxn modelId="{9B1F8494-7DC6-0B48-87C8-D7CC1DE1EB39}" type="presParOf" srcId="{FEDEE17E-D7E0-994C-BC71-043EC088D441}" destId="{70EE1E5D-420D-604D-A76A-B4BF87664B74}" srcOrd="4" destOrd="0" presId="urn:microsoft.com/office/officeart/2016/7/layout/VerticalSolidActionList"/>
    <dgm:cxn modelId="{F72E9D30-25EC-FF4A-A1D4-634D60D4B1E1}" type="presParOf" srcId="{70EE1E5D-420D-604D-A76A-B4BF87664B74}" destId="{1AC9C995-58AF-B84B-8D88-2D09DD59FEE4}" srcOrd="0" destOrd="0" presId="urn:microsoft.com/office/officeart/2016/7/layout/VerticalSolidActionList"/>
    <dgm:cxn modelId="{B423DB8B-ED86-1545-8B1A-0D565FA492CF}" type="presParOf" srcId="{70EE1E5D-420D-604D-A76A-B4BF87664B74}" destId="{82E7F045-75AA-0548-94D2-A8986C1F0A91}" srcOrd="1" destOrd="0" presId="urn:microsoft.com/office/officeart/2016/7/layout/VerticalSolidActionList"/>
    <dgm:cxn modelId="{F6FDEE8E-3B99-8641-8C42-35FDB52BDD2A}" type="presParOf" srcId="{FEDEE17E-D7E0-994C-BC71-043EC088D441}" destId="{B3359557-5668-E34B-B23D-20A79B0E3586}" srcOrd="5" destOrd="0" presId="urn:microsoft.com/office/officeart/2016/7/layout/VerticalSolidActionList"/>
    <dgm:cxn modelId="{8A196274-44EE-D344-8030-B25A0EFA3E54}" type="presParOf" srcId="{FEDEE17E-D7E0-994C-BC71-043EC088D441}" destId="{FE4DE077-808E-3E49-ABDA-A5189D937F9C}" srcOrd="6" destOrd="0" presId="urn:microsoft.com/office/officeart/2016/7/layout/VerticalSolidActionList"/>
    <dgm:cxn modelId="{83EDE0C0-2838-8249-883D-369562CC2D77}" type="presParOf" srcId="{FE4DE077-808E-3E49-ABDA-A5189D937F9C}" destId="{599542DD-3F21-B845-AE91-C53743BB75D0}" srcOrd="0" destOrd="0" presId="urn:microsoft.com/office/officeart/2016/7/layout/VerticalSolidActionList"/>
    <dgm:cxn modelId="{64CB1622-93A0-4243-8EFA-B65A7A362773}" type="presParOf" srcId="{FE4DE077-808E-3E49-ABDA-A5189D937F9C}" destId="{8FF97E79-5836-744E-B20F-0700D53FF5D2}" srcOrd="1" destOrd="0" presId="urn:microsoft.com/office/officeart/2016/7/layout/VerticalSolidActionList"/>
    <dgm:cxn modelId="{3B71E122-00F3-324C-8075-029792A15A0C}" type="presParOf" srcId="{FEDEE17E-D7E0-994C-BC71-043EC088D441}" destId="{CAEBCC71-1955-4344-BF8E-DA970BDDA033}" srcOrd="7" destOrd="0" presId="urn:microsoft.com/office/officeart/2016/7/layout/VerticalSolidActionList"/>
    <dgm:cxn modelId="{9032CC62-ABF4-F042-BB7B-57764161E259}" type="presParOf" srcId="{FEDEE17E-D7E0-994C-BC71-043EC088D441}" destId="{D270E313-F52C-7949-B55C-0760BD654827}" srcOrd="8" destOrd="0" presId="urn:microsoft.com/office/officeart/2016/7/layout/VerticalSolidActionList"/>
    <dgm:cxn modelId="{1EF29B5A-4A40-DF41-BD9E-9F09488E8B31}" type="presParOf" srcId="{D270E313-F52C-7949-B55C-0760BD654827}" destId="{998E0B0C-5C02-634E-B147-0FC797F6B03E}" srcOrd="0" destOrd="0" presId="urn:microsoft.com/office/officeart/2016/7/layout/VerticalSolidActionList"/>
    <dgm:cxn modelId="{4B1E0AAC-195C-3F48-A912-840977842628}" type="presParOf" srcId="{D270E313-F52C-7949-B55C-0760BD654827}" destId="{D5E1F28B-3144-5248-BDA4-0FEEEF58082B}"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A41D04-3AE7-4830-9F1D-646C61813442}">
      <dsp:nvSpPr>
        <dsp:cNvPr id="0" name=""/>
        <dsp:cNvSpPr/>
      </dsp:nvSpPr>
      <dsp:spPr>
        <a:xfrm>
          <a:off x="0" y="703"/>
          <a:ext cx="6373813" cy="164515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0F4F7B-F7C4-49F1-A8B2-1FF10DE66991}">
      <dsp:nvSpPr>
        <dsp:cNvPr id="0" name=""/>
        <dsp:cNvSpPr/>
      </dsp:nvSpPr>
      <dsp:spPr>
        <a:xfrm>
          <a:off x="497659" y="370863"/>
          <a:ext cx="904835" cy="9048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5EE065-7150-44FF-B9B2-6C04A1988B2B}">
      <dsp:nvSpPr>
        <dsp:cNvPr id="0" name=""/>
        <dsp:cNvSpPr/>
      </dsp:nvSpPr>
      <dsp:spPr>
        <a:xfrm>
          <a:off x="1900154" y="703"/>
          <a:ext cx="4473659" cy="1645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112" tIns="174112" rIns="174112" bIns="174112" numCol="1" spcCol="1270" anchor="ctr" anchorCtr="0">
          <a:noAutofit/>
        </a:bodyPr>
        <a:lstStyle/>
        <a:p>
          <a:pPr marL="0" lvl="0" indent="0" algn="l" defTabSz="933450">
            <a:lnSpc>
              <a:spcPct val="90000"/>
            </a:lnSpc>
            <a:spcBef>
              <a:spcPct val="0"/>
            </a:spcBef>
            <a:spcAft>
              <a:spcPct val="35000"/>
            </a:spcAft>
            <a:buNone/>
          </a:pPr>
          <a:r>
            <a:rPr lang="fr-FR" sz="2100" kern="1200"/>
            <a:t>Using transformational pedagogies to generate individual and social change processes.</a:t>
          </a:r>
          <a:endParaRPr lang="en-US" sz="2100" kern="1200"/>
        </a:p>
      </dsp:txBody>
      <dsp:txXfrm>
        <a:off x="1900154" y="703"/>
        <a:ext cx="4473659" cy="1645155"/>
      </dsp:txXfrm>
    </dsp:sp>
    <dsp:sp modelId="{C8C435F3-BF1B-4CE5-BD6C-5661510C9E9A}">
      <dsp:nvSpPr>
        <dsp:cNvPr id="0" name=""/>
        <dsp:cNvSpPr/>
      </dsp:nvSpPr>
      <dsp:spPr>
        <a:xfrm>
          <a:off x="0" y="2057147"/>
          <a:ext cx="6373813" cy="164515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84E574-6C09-4C83-8241-A7D44E0A9A22}">
      <dsp:nvSpPr>
        <dsp:cNvPr id="0" name=""/>
        <dsp:cNvSpPr/>
      </dsp:nvSpPr>
      <dsp:spPr>
        <a:xfrm>
          <a:off x="497659" y="2427307"/>
          <a:ext cx="904835" cy="9048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3F1EC6-FE82-43DC-BF75-A880B3095854}">
      <dsp:nvSpPr>
        <dsp:cNvPr id="0" name=""/>
        <dsp:cNvSpPr/>
      </dsp:nvSpPr>
      <dsp:spPr>
        <a:xfrm>
          <a:off x="1900154" y="2057147"/>
          <a:ext cx="4473659" cy="1645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112" tIns="174112" rIns="174112" bIns="174112" numCol="1" spcCol="1270" anchor="ctr" anchorCtr="0">
          <a:noAutofit/>
        </a:bodyPr>
        <a:lstStyle/>
        <a:p>
          <a:pPr marL="0" lvl="0" indent="0" algn="l" defTabSz="933450">
            <a:lnSpc>
              <a:spcPct val="90000"/>
            </a:lnSpc>
            <a:spcBef>
              <a:spcPct val="0"/>
            </a:spcBef>
            <a:spcAft>
              <a:spcPct val="35000"/>
            </a:spcAft>
            <a:buNone/>
          </a:pPr>
          <a:r>
            <a:rPr lang="fr-FR" sz="2100" kern="1200" dirty="0" err="1"/>
            <a:t>Designing</a:t>
          </a:r>
          <a:r>
            <a:rPr lang="fr-FR" sz="2100" kern="1200" dirty="0"/>
            <a:t> practices and </a:t>
          </a:r>
          <a:r>
            <a:rPr lang="fr-FR" sz="2100" kern="1200" dirty="0" err="1"/>
            <a:t>methods</a:t>
          </a:r>
          <a:r>
            <a:rPr lang="fr-FR" sz="2100" kern="1200" dirty="0"/>
            <a:t> </a:t>
          </a:r>
          <a:r>
            <a:rPr lang="fr-FR" sz="2100" kern="1200" dirty="0" err="1"/>
            <a:t>that</a:t>
          </a:r>
          <a:r>
            <a:rPr lang="fr-FR" sz="2100" kern="1200" dirty="0"/>
            <a:t> open </a:t>
          </a:r>
          <a:r>
            <a:rPr lang="fr-FR" sz="2100" kern="1200" dirty="0" err="1"/>
            <a:t>space</a:t>
          </a:r>
          <a:r>
            <a:rPr lang="fr-FR" sz="2100" kern="1200" dirty="0"/>
            <a:t> for constructive social change </a:t>
          </a:r>
          <a:r>
            <a:rPr lang="fr-FR" sz="2100" kern="1200" dirty="0" err="1"/>
            <a:t>using</a:t>
          </a:r>
          <a:r>
            <a:rPr lang="fr-FR" sz="2100" kern="1200" dirty="0"/>
            <a:t> auto/</a:t>
          </a:r>
          <a:r>
            <a:rPr lang="fr-FR" sz="2100" kern="1200" dirty="0" err="1"/>
            <a:t>duoethnography</a:t>
          </a:r>
          <a:r>
            <a:rPr lang="fr-FR" sz="2100" kern="1200" dirty="0"/>
            <a:t>.</a:t>
          </a:r>
          <a:endParaRPr lang="en-US" sz="2100" kern="1200" dirty="0"/>
        </a:p>
      </dsp:txBody>
      <dsp:txXfrm>
        <a:off x="1900154" y="2057147"/>
        <a:ext cx="4473659" cy="1645155"/>
      </dsp:txXfrm>
    </dsp:sp>
    <dsp:sp modelId="{E152E8FF-3A96-4A47-96B1-FFA2888A2122}">
      <dsp:nvSpPr>
        <dsp:cNvPr id="0" name=""/>
        <dsp:cNvSpPr/>
      </dsp:nvSpPr>
      <dsp:spPr>
        <a:xfrm>
          <a:off x="0" y="4113591"/>
          <a:ext cx="6373813" cy="164515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C12D89-1410-49D0-8073-C5338E3F77EF}">
      <dsp:nvSpPr>
        <dsp:cNvPr id="0" name=""/>
        <dsp:cNvSpPr/>
      </dsp:nvSpPr>
      <dsp:spPr>
        <a:xfrm>
          <a:off x="497659" y="4483751"/>
          <a:ext cx="904835" cy="9048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78A9CC-8FC0-401A-B904-A04E983EB122}">
      <dsp:nvSpPr>
        <dsp:cNvPr id="0" name=""/>
        <dsp:cNvSpPr/>
      </dsp:nvSpPr>
      <dsp:spPr>
        <a:xfrm>
          <a:off x="1900154" y="4113591"/>
          <a:ext cx="4473659" cy="1645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112" tIns="174112" rIns="174112" bIns="174112" numCol="1" spcCol="1270" anchor="ctr" anchorCtr="0">
          <a:noAutofit/>
        </a:bodyPr>
        <a:lstStyle/>
        <a:p>
          <a:pPr marL="0" lvl="0" indent="0" algn="l" defTabSz="933450">
            <a:lnSpc>
              <a:spcPct val="90000"/>
            </a:lnSpc>
            <a:spcBef>
              <a:spcPct val="0"/>
            </a:spcBef>
            <a:spcAft>
              <a:spcPct val="35000"/>
            </a:spcAft>
            <a:buNone/>
          </a:pPr>
          <a:r>
            <a:rPr lang="fr-FR" sz="2100" kern="1200" dirty="0" err="1"/>
            <a:t>Creating</a:t>
          </a:r>
          <a:r>
            <a:rPr lang="fr-FR" sz="2100" kern="1200" dirty="0"/>
            <a:t> </a:t>
          </a:r>
          <a:r>
            <a:rPr lang="fr-FR" sz="2100" kern="1200" dirty="0" err="1"/>
            <a:t>methods</a:t>
          </a:r>
          <a:r>
            <a:rPr lang="fr-FR" sz="2100" kern="1200" dirty="0"/>
            <a:t> </a:t>
          </a:r>
          <a:r>
            <a:rPr lang="fr-FR" sz="2100" kern="1200" dirty="0" err="1"/>
            <a:t>that</a:t>
          </a:r>
          <a:r>
            <a:rPr lang="fr-FR" sz="2100" kern="1200" dirty="0"/>
            <a:t> engage and </a:t>
          </a:r>
          <a:r>
            <a:rPr lang="fr-FR" sz="2100" kern="1200" dirty="0" err="1"/>
            <a:t>transform</a:t>
          </a:r>
          <a:r>
            <a:rPr lang="fr-FR" sz="2100" kern="1200" dirty="0"/>
            <a:t> </a:t>
          </a:r>
          <a:r>
            <a:rPr lang="fr-FR" sz="2100" kern="1200" dirty="0" err="1"/>
            <a:t>lifelong</a:t>
          </a:r>
          <a:r>
            <a:rPr lang="fr-FR" sz="2100" kern="1200" dirty="0"/>
            <a:t> </a:t>
          </a:r>
          <a:r>
            <a:rPr lang="fr-FR" sz="2100" kern="1200" dirty="0" err="1"/>
            <a:t>learners</a:t>
          </a:r>
          <a:r>
            <a:rPr lang="fr-FR" sz="2100" kern="1200" dirty="0"/>
            <a:t>. </a:t>
          </a:r>
          <a:r>
            <a:rPr lang="fr-FR" sz="2100" kern="1200" dirty="0" err="1"/>
            <a:t>Cultivating</a:t>
          </a:r>
          <a:r>
            <a:rPr lang="fr-FR" sz="2100" kern="1200" dirty="0"/>
            <a:t> an </a:t>
          </a:r>
          <a:r>
            <a:rPr lang="fr-FR" sz="2100" kern="1200" dirty="0" err="1"/>
            <a:t>integral</a:t>
          </a:r>
          <a:r>
            <a:rPr lang="fr-FR" sz="2100" kern="1200" dirty="0"/>
            <a:t> </a:t>
          </a:r>
          <a:r>
            <a:rPr lang="fr-FR" sz="2100" kern="1200" dirty="0" err="1"/>
            <a:t>approach</a:t>
          </a:r>
          <a:r>
            <a:rPr lang="fr-FR" sz="2100" kern="1200" dirty="0"/>
            <a:t> to the Ascona Charter </a:t>
          </a:r>
          <a:endParaRPr lang="en-US" sz="2100" kern="1200" dirty="0"/>
        </a:p>
      </dsp:txBody>
      <dsp:txXfrm>
        <a:off x="1900154" y="4113591"/>
        <a:ext cx="4473659" cy="16451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C70932-EF72-664C-95A5-9A45B6FBDCBC}">
      <dsp:nvSpPr>
        <dsp:cNvPr id="0" name=""/>
        <dsp:cNvSpPr/>
      </dsp:nvSpPr>
      <dsp:spPr>
        <a:xfrm>
          <a:off x="2268803" y="86306"/>
          <a:ext cx="1836206" cy="119353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Video of the conflict/illness narrative</a:t>
          </a:r>
        </a:p>
      </dsp:txBody>
      <dsp:txXfrm>
        <a:off x="2327067" y="144570"/>
        <a:ext cx="1719678" cy="1077006"/>
      </dsp:txXfrm>
    </dsp:sp>
    <dsp:sp modelId="{5D677822-D0BE-794C-8533-CEE1F211F424}">
      <dsp:nvSpPr>
        <dsp:cNvPr id="0" name=""/>
        <dsp:cNvSpPr/>
      </dsp:nvSpPr>
      <dsp:spPr>
        <a:xfrm>
          <a:off x="802044" y="683073"/>
          <a:ext cx="4769724" cy="4769724"/>
        </a:xfrm>
        <a:custGeom>
          <a:avLst/>
          <a:gdLst/>
          <a:ahLst/>
          <a:cxnLst/>
          <a:rect l="0" t="0" r="0" b="0"/>
          <a:pathLst>
            <a:path>
              <a:moveTo>
                <a:pt x="3549030" y="303449"/>
              </a:moveTo>
              <a:arcTo wR="2384862" hR="2384862" stAng="17953140" swAng="1212008"/>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EA87D31B-83E5-B046-8D11-3AB8F2136881}">
      <dsp:nvSpPr>
        <dsp:cNvPr id="0" name=""/>
        <dsp:cNvSpPr/>
      </dsp:nvSpPr>
      <dsp:spPr>
        <a:xfrm>
          <a:off x="4536942" y="1734206"/>
          <a:ext cx="1836206" cy="1193534"/>
        </a:xfrm>
        <a:prstGeom prst="roundRect">
          <a:avLst/>
        </a:prstGeom>
        <a:solidFill>
          <a:schemeClr val="accent5">
            <a:hueOff val="-377762"/>
            <a:satOff val="171"/>
            <a:lumOff val="-17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Story mandala incorporating aesthetic representations with course literature</a:t>
          </a:r>
        </a:p>
      </dsp:txBody>
      <dsp:txXfrm>
        <a:off x="4595206" y="1792470"/>
        <a:ext cx="1719678" cy="1077006"/>
      </dsp:txXfrm>
    </dsp:sp>
    <dsp:sp modelId="{8DEE29CE-0DCB-0C44-A34C-2098A2F768B4}">
      <dsp:nvSpPr>
        <dsp:cNvPr id="0" name=""/>
        <dsp:cNvSpPr/>
      </dsp:nvSpPr>
      <dsp:spPr>
        <a:xfrm>
          <a:off x="802044" y="683073"/>
          <a:ext cx="4769724" cy="4769724"/>
        </a:xfrm>
        <a:custGeom>
          <a:avLst/>
          <a:gdLst/>
          <a:ahLst/>
          <a:cxnLst/>
          <a:rect l="0" t="0" r="0" b="0"/>
          <a:pathLst>
            <a:path>
              <a:moveTo>
                <a:pt x="4764011" y="2549843"/>
              </a:moveTo>
              <a:arcTo wR="2384862" hR="2384862" stAng="21838008" swAng="1360089"/>
            </a:path>
          </a:pathLst>
        </a:custGeom>
        <a:noFill/>
        <a:ln w="6350" cap="flat" cmpd="sng" algn="ctr">
          <a:solidFill>
            <a:schemeClr val="accent5">
              <a:hueOff val="-377762"/>
              <a:satOff val="171"/>
              <a:lumOff val="-171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2EA9BB8-387E-F441-ACEB-1A5BBAA0F328}">
      <dsp:nvSpPr>
        <dsp:cNvPr id="0" name=""/>
        <dsp:cNvSpPr/>
      </dsp:nvSpPr>
      <dsp:spPr>
        <a:xfrm>
          <a:off x="3670590" y="4400563"/>
          <a:ext cx="1836206" cy="1193534"/>
        </a:xfrm>
        <a:prstGeom prst="roundRect">
          <a:avLst/>
        </a:prstGeom>
        <a:solidFill>
          <a:schemeClr val="accent5">
            <a:hueOff val="-755524"/>
            <a:satOff val="341"/>
            <a:lumOff val="-34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kern="1200" dirty="0"/>
            <a:t>Kleinman’s  questions generating the autoethnographic process</a:t>
          </a:r>
          <a:endParaRPr lang="en-US" sz="1300" kern="1200" dirty="0"/>
        </a:p>
      </dsp:txBody>
      <dsp:txXfrm>
        <a:off x="3728854" y="4458827"/>
        <a:ext cx="1719678" cy="1077006"/>
      </dsp:txXfrm>
    </dsp:sp>
    <dsp:sp modelId="{B022A09C-2739-4D40-BF84-DB5947D5407D}">
      <dsp:nvSpPr>
        <dsp:cNvPr id="0" name=""/>
        <dsp:cNvSpPr/>
      </dsp:nvSpPr>
      <dsp:spPr>
        <a:xfrm>
          <a:off x="802044" y="683073"/>
          <a:ext cx="4769724" cy="4769724"/>
        </a:xfrm>
        <a:custGeom>
          <a:avLst/>
          <a:gdLst/>
          <a:ahLst/>
          <a:cxnLst/>
          <a:rect l="0" t="0" r="0" b="0"/>
          <a:pathLst>
            <a:path>
              <a:moveTo>
                <a:pt x="2677710" y="4751676"/>
              </a:moveTo>
              <a:arcTo wR="2384862" hR="2384862" stAng="4976795" swAng="846410"/>
            </a:path>
          </a:pathLst>
        </a:custGeom>
        <a:noFill/>
        <a:ln w="6350" cap="flat" cmpd="sng" algn="ctr">
          <a:solidFill>
            <a:schemeClr val="accent5">
              <a:hueOff val="-755524"/>
              <a:satOff val="341"/>
              <a:lumOff val="-343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A6E1C1D-1CB3-354F-930B-76BB41BD8ED8}">
      <dsp:nvSpPr>
        <dsp:cNvPr id="0" name=""/>
        <dsp:cNvSpPr/>
      </dsp:nvSpPr>
      <dsp:spPr>
        <a:xfrm>
          <a:off x="867016" y="4400563"/>
          <a:ext cx="1836206" cy="1193534"/>
        </a:xfrm>
        <a:prstGeom prst="roundRect">
          <a:avLst/>
        </a:prstGeom>
        <a:solidFill>
          <a:schemeClr val="accent5">
            <a:hueOff val="-1133286"/>
            <a:satOff val="512"/>
            <a:lumOff val="-51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kern="1200" dirty="0"/>
            <a:t>Cartography of resources and relationships</a:t>
          </a:r>
          <a:endParaRPr lang="en-US" sz="1300" kern="1200" dirty="0"/>
        </a:p>
      </dsp:txBody>
      <dsp:txXfrm>
        <a:off x="925280" y="4458827"/>
        <a:ext cx="1719678" cy="1077006"/>
      </dsp:txXfrm>
    </dsp:sp>
    <dsp:sp modelId="{6A526F12-BC85-A943-8F5A-92D16A1645C3}">
      <dsp:nvSpPr>
        <dsp:cNvPr id="0" name=""/>
        <dsp:cNvSpPr/>
      </dsp:nvSpPr>
      <dsp:spPr>
        <a:xfrm>
          <a:off x="802044" y="683073"/>
          <a:ext cx="4769724" cy="4769724"/>
        </a:xfrm>
        <a:custGeom>
          <a:avLst/>
          <a:gdLst/>
          <a:ahLst/>
          <a:cxnLst/>
          <a:rect l="0" t="0" r="0" b="0"/>
          <a:pathLst>
            <a:path>
              <a:moveTo>
                <a:pt x="253079" y="3454006"/>
              </a:moveTo>
              <a:arcTo wR="2384862" hR="2384862" stAng="9201903" swAng="1360089"/>
            </a:path>
          </a:pathLst>
        </a:custGeom>
        <a:noFill/>
        <a:ln w="6350" cap="flat" cmpd="sng" algn="ctr">
          <a:solidFill>
            <a:schemeClr val="accent5">
              <a:hueOff val="-1133286"/>
              <a:satOff val="512"/>
              <a:lumOff val="-514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FCE998E-E354-014F-85FB-66FA8D18113B}">
      <dsp:nvSpPr>
        <dsp:cNvPr id="0" name=""/>
        <dsp:cNvSpPr/>
      </dsp:nvSpPr>
      <dsp:spPr>
        <a:xfrm>
          <a:off x="664" y="1734206"/>
          <a:ext cx="1836206" cy="1193534"/>
        </a:xfrm>
        <a:prstGeom prst="roundRect">
          <a:avLst/>
        </a:prstGeom>
        <a:solidFill>
          <a:schemeClr val="accent5">
            <a:hueOff val="-1511048"/>
            <a:satOff val="683"/>
            <a:lumOff val="-68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FR" sz="1300" kern="1200"/>
            <a:t>Reflexive space with duoethnographic partner</a:t>
          </a:r>
          <a:endParaRPr lang="en-US" sz="1300" kern="1200"/>
        </a:p>
      </dsp:txBody>
      <dsp:txXfrm>
        <a:off x="58928" y="1792470"/>
        <a:ext cx="1719678" cy="1077006"/>
      </dsp:txXfrm>
    </dsp:sp>
    <dsp:sp modelId="{967C7185-CFC9-9B40-AC82-82DFA4A13298}">
      <dsp:nvSpPr>
        <dsp:cNvPr id="0" name=""/>
        <dsp:cNvSpPr/>
      </dsp:nvSpPr>
      <dsp:spPr>
        <a:xfrm>
          <a:off x="802044" y="683073"/>
          <a:ext cx="4769724" cy="4769724"/>
        </a:xfrm>
        <a:custGeom>
          <a:avLst/>
          <a:gdLst/>
          <a:ahLst/>
          <a:cxnLst/>
          <a:rect l="0" t="0" r="0" b="0"/>
          <a:pathLst>
            <a:path>
              <a:moveTo>
                <a:pt x="573586" y="833460"/>
              </a:moveTo>
              <a:arcTo wR="2384862" hR="2384862" stAng="13234852" swAng="1212008"/>
            </a:path>
          </a:pathLst>
        </a:custGeom>
        <a:noFill/>
        <a:ln w="6350" cap="flat" cmpd="sng" algn="ctr">
          <a:solidFill>
            <a:schemeClr val="accent5">
              <a:hueOff val="-1511048"/>
              <a:satOff val="683"/>
              <a:lumOff val="-686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3B0D2D-563B-9249-89D3-A969D579CD5B}">
      <dsp:nvSpPr>
        <dsp:cNvPr id="0" name=""/>
        <dsp:cNvSpPr/>
      </dsp:nvSpPr>
      <dsp:spPr>
        <a:xfrm>
          <a:off x="1274762" y="2502"/>
          <a:ext cx="5099051" cy="1098176"/>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8936" tIns="278937" rIns="98936" bIns="278937" numCol="1" spcCol="1270" anchor="ctr" anchorCtr="0">
          <a:noAutofit/>
        </a:bodyPr>
        <a:lstStyle/>
        <a:p>
          <a:pPr marL="0" lvl="0" indent="0" algn="l" defTabSz="533400">
            <a:lnSpc>
              <a:spcPct val="90000"/>
            </a:lnSpc>
            <a:spcBef>
              <a:spcPct val="0"/>
            </a:spcBef>
            <a:spcAft>
              <a:spcPct val="35000"/>
            </a:spcAft>
            <a:buNone/>
          </a:pPr>
          <a:r>
            <a:rPr lang="en-US" sz="1200" kern="1200" dirty="0"/>
            <a:t>Opening experiential learning space for lifegiving practices including conflict resolution by modeling openness and storytelling.</a:t>
          </a:r>
        </a:p>
      </dsp:txBody>
      <dsp:txXfrm>
        <a:off x="1274762" y="2502"/>
        <a:ext cx="5099051" cy="1098176"/>
      </dsp:txXfrm>
    </dsp:sp>
    <dsp:sp modelId="{3EBE16E5-EDB2-464C-888D-05B7FD6FFF43}">
      <dsp:nvSpPr>
        <dsp:cNvPr id="0" name=""/>
        <dsp:cNvSpPr/>
      </dsp:nvSpPr>
      <dsp:spPr>
        <a:xfrm>
          <a:off x="0" y="2502"/>
          <a:ext cx="1274762" cy="1098176"/>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456" tIns="108475" rIns="67456" bIns="108475" numCol="1" spcCol="1270" anchor="ctr" anchorCtr="0">
          <a:noAutofit/>
        </a:bodyPr>
        <a:lstStyle/>
        <a:p>
          <a:pPr marL="0" lvl="0" indent="0" algn="ctr" defTabSz="666750">
            <a:lnSpc>
              <a:spcPct val="90000"/>
            </a:lnSpc>
            <a:spcBef>
              <a:spcPct val="0"/>
            </a:spcBef>
            <a:spcAft>
              <a:spcPct val="35000"/>
            </a:spcAft>
            <a:buNone/>
          </a:pPr>
          <a:r>
            <a:rPr lang="en-US" sz="1500" kern="1200"/>
            <a:t>Opening</a:t>
          </a:r>
        </a:p>
      </dsp:txBody>
      <dsp:txXfrm>
        <a:off x="0" y="2502"/>
        <a:ext cx="1274762" cy="1098176"/>
      </dsp:txXfrm>
    </dsp:sp>
    <dsp:sp modelId="{4B6BF61C-9B9A-DA4D-85C3-D9D6CDACADC8}">
      <dsp:nvSpPr>
        <dsp:cNvPr id="0" name=""/>
        <dsp:cNvSpPr/>
      </dsp:nvSpPr>
      <dsp:spPr>
        <a:xfrm>
          <a:off x="1274762" y="1166569"/>
          <a:ext cx="5099051" cy="1098176"/>
        </a:xfrm>
        <a:prstGeom prst="rect">
          <a:avLst/>
        </a:prstGeom>
        <a:solidFill>
          <a:schemeClr val="accent5">
            <a:tint val="40000"/>
            <a:alpha val="90000"/>
            <a:hueOff val="-375693"/>
            <a:satOff val="-323"/>
            <a:lumOff val="-281"/>
            <a:alphaOff val="0"/>
          </a:schemeClr>
        </a:solidFill>
        <a:ln w="12700" cap="flat" cmpd="sng" algn="ctr">
          <a:solidFill>
            <a:schemeClr val="accent5">
              <a:tint val="40000"/>
              <a:alpha val="90000"/>
              <a:hueOff val="-375693"/>
              <a:satOff val="-323"/>
              <a:lumOff val="-28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8936" tIns="278937" rIns="98936" bIns="278937" numCol="1" spcCol="1270" anchor="ctr" anchorCtr="0">
          <a:noAutofit/>
        </a:bodyPr>
        <a:lstStyle/>
        <a:p>
          <a:pPr marL="0" lvl="0" indent="0" algn="l" defTabSz="533400">
            <a:lnSpc>
              <a:spcPct val="90000"/>
            </a:lnSpc>
            <a:spcBef>
              <a:spcPct val="0"/>
            </a:spcBef>
            <a:spcAft>
              <a:spcPct val="35000"/>
            </a:spcAft>
            <a:buNone/>
          </a:pPr>
          <a:r>
            <a:rPr lang="en-US" sz="1200" kern="1200"/>
            <a:t>Initiating an Integrative Medicine approach that allows students to co-construct a holistic healing strategy. </a:t>
          </a:r>
        </a:p>
      </dsp:txBody>
      <dsp:txXfrm>
        <a:off x="1274762" y="1166569"/>
        <a:ext cx="5099051" cy="1098176"/>
      </dsp:txXfrm>
    </dsp:sp>
    <dsp:sp modelId="{29C9EE73-F2B7-BD4A-A82E-9A089456941D}">
      <dsp:nvSpPr>
        <dsp:cNvPr id="0" name=""/>
        <dsp:cNvSpPr/>
      </dsp:nvSpPr>
      <dsp:spPr>
        <a:xfrm>
          <a:off x="0" y="1166569"/>
          <a:ext cx="1274762" cy="1098176"/>
        </a:xfrm>
        <a:prstGeom prst="rect">
          <a:avLst/>
        </a:prstGeom>
        <a:solidFill>
          <a:schemeClr val="accent5">
            <a:hueOff val="-377762"/>
            <a:satOff val="171"/>
            <a:lumOff val="-1715"/>
            <a:alphaOff val="0"/>
          </a:schemeClr>
        </a:solidFill>
        <a:ln w="12700" cap="flat" cmpd="sng" algn="ctr">
          <a:solidFill>
            <a:schemeClr val="accent5">
              <a:hueOff val="-377762"/>
              <a:satOff val="171"/>
              <a:lumOff val="-171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456" tIns="108475" rIns="67456" bIns="108475" numCol="1" spcCol="1270" anchor="ctr" anchorCtr="0">
          <a:noAutofit/>
        </a:bodyPr>
        <a:lstStyle/>
        <a:p>
          <a:pPr marL="0" lvl="0" indent="0" algn="ctr" defTabSz="666750">
            <a:lnSpc>
              <a:spcPct val="90000"/>
            </a:lnSpc>
            <a:spcBef>
              <a:spcPct val="0"/>
            </a:spcBef>
            <a:spcAft>
              <a:spcPct val="35000"/>
            </a:spcAft>
            <a:buNone/>
          </a:pPr>
          <a:r>
            <a:rPr lang="en-US" sz="1500" kern="1200"/>
            <a:t>Initiating</a:t>
          </a:r>
        </a:p>
      </dsp:txBody>
      <dsp:txXfrm>
        <a:off x="0" y="1166569"/>
        <a:ext cx="1274762" cy="1098176"/>
      </dsp:txXfrm>
    </dsp:sp>
    <dsp:sp modelId="{82E7F045-75AA-0548-94D2-A8986C1F0A91}">
      <dsp:nvSpPr>
        <dsp:cNvPr id="0" name=""/>
        <dsp:cNvSpPr/>
      </dsp:nvSpPr>
      <dsp:spPr>
        <a:xfrm>
          <a:off x="1274762" y="2330636"/>
          <a:ext cx="5099051" cy="1098176"/>
        </a:xfrm>
        <a:prstGeom prst="rect">
          <a:avLst/>
        </a:prstGeom>
        <a:solidFill>
          <a:schemeClr val="accent5">
            <a:tint val="40000"/>
            <a:alpha val="90000"/>
            <a:hueOff val="-751387"/>
            <a:satOff val="-646"/>
            <a:lumOff val="-563"/>
            <a:alphaOff val="0"/>
          </a:schemeClr>
        </a:solidFill>
        <a:ln w="12700" cap="flat" cmpd="sng" algn="ctr">
          <a:solidFill>
            <a:schemeClr val="accent5">
              <a:tint val="40000"/>
              <a:alpha val="90000"/>
              <a:hueOff val="-751387"/>
              <a:satOff val="-646"/>
              <a:lumOff val="-56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8936" tIns="278937" rIns="98936" bIns="278937" numCol="1" spcCol="1270" anchor="ctr" anchorCtr="0">
          <a:noAutofit/>
        </a:bodyPr>
        <a:lstStyle/>
        <a:p>
          <a:pPr marL="0" lvl="0" indent="0" algn="l" defTabSz="533400">
            <a:lnSpc>
              <a:spcPct val="90000"/>
            </a:lnSpc>
            <a:spcBef>
              <a:spcPct val="0"/>
            </a:spcBef>
            <a:spcAft>
              <a:spcPct val="35000"/>
            </a:spcAft>
            <a:buNone/>
          </a:pPr>
          <a:r>
            <a:rPr lang="en-US" sz="1200" kern="1200"/>
            <a:t>Giving value to medical pluralism generates constructive social change by sensitizing future practitioners. </a:t>
          </a:r>
        </a:p>
      </dsp:txBody>
      <dsp:txXfrm>
        <a:off x="1274762" y="2330636"/>
        <a:ext cx="5099051" cy="1098176"/>
      </dsp:txXfrm>
    </dsp:sp>
    <dsp:sp modelId="{1AC9C995-58AF-B84B-8D88-2D09DD59FEE4}">
      <dsp:nvSpPr>
        <dsp:cNvPr id="0" name=""/>
        <dsp:cNvSpPr/>
      </dsp:nvSpPr>
      <dsp:spPr>
        <a:xfrm>
          <a:off x="0" y="2330636"/>
          <a:ext cx="1274762" cy="1098176"/>
        </a:xfrm>
        <a:prstGeom prst="rect">
          <a:avLst/>
        </a:prstGeom>
        <a:solidFill>
          <a:schemeClr val="accent5">
            <a:hueOff val="-755524"/>
            <a:satOff val="341"/>
            <a:lumOff val="-3431"/>
            <a:alphaOff val="0"/>
          </a:schemeClr>
        </a:solidFill>
        <a:ln w="12700" cap="flat" cmpd="sng" algn="ctr">
          <a:solidFill>
            <a:schemeClr val="accent5">
              <a:hueOff val="-755524"/>
              <a:satOff val="341"/>
              <a:lumOff val="-343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456" tIns="108475" rIns="67456" bIns="108475" numCol="1" spcCol="1270" anchor="ctr" anchorCtr="0">
          <a:noAutofit/>
        </a:bodyPr>
        <a:lstStyle/>
        <a:p>
          <a:pPr marL="0" lvl="0" indent="0" algn="ctr" defTabSz="666750">
            <a:lnSpc>
              <a:spcPct val="90000"/>
            </a:lnSpc>
            <a:spcBef>
              <a:spcPct val="0"/>
            </a:spcBef>
            <a:spcAft>
              <a:spcPct val="35000"/>
            </a:spcAft>
            <a:buNone/>
          </a:pPr>
          <a:r>
            <a:rPr lang="en-US" sz="1500" kern="1200"/>
            <a:t>Giving</a:t>
          </a:r>
        </a:p>
      </dsp:txBody>
      <dsp:txXfrm>
        <a:off x="0" y="2330636"/>
        <a:ext cx="1274762" cy="1098176"/>
      </dsp:txXfrm>
    </dsp:sp>
    <dsp:sp modelId="{8FF97E79-5836-744E-B20F-0700D53FF5D2}">
      <dsp:nvSpPr>
        <dsp:cNvPr id="0" name=""/>
        <dsp:cNvSpPr/>
      </dsp:nvSpPr>
      <dsp:spPr>
        <a:xfrm>
          <a:off x="1274762" y="3494703"/>
          <a:ext cx="5099051" cy="1098176"/>
        </a:xfrm>
        <a:prstGeom prst="rect">
          <a:avLst/>
        </a:prstGeom>
        <a:solidFill>
          <a:schemeClr val="accent5">
            <a:tint val="40000"/>
            <a:alpha val="90000"/>
            <a:hueOff val="-1127080"/>
            <a:satOff val="-970"/>
            <a:lumOff val="-844"/>
            <a:alphaOff val="0"/>
          </a:schemeClr>
        </a:solidFill>
        <a:ln w="12700" cap="flat" cmpd="sng" algn="ctr">
          <a:solidFill>
            <a:schemeClr val="accent5">
              <a:tint val="40000"/>
              <a:alpha val="90000"/>
              <a:hueOff val="-1127080"/>
              <a:satOff val="-970"/>
              <a:lumOff val="-84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8936" tIns="278937" rIns="98936" bIns="278937" numCol="1" spcCol="1270" anchor="ctr" anchorCtr="0">
          <a:noAutofit/>
        </a:bodyPr>
        <a:lstStyle/>
        <a:p>
          <a:pPr marL="0" lvl="0" indent="0" algn="l" defTabSz="533400">
            <a:lnSpc>
              <a:spcPct val="90000"/>
            </a:lnSpc>
            <a:spcBef>
              <a:spcPct val="0"/>
            </a:spcBef>
            <a:spcAft>
              <a:spcPct val="35000"/>
            </a:spcAft>
            <a:buNone/>
          </a:pPr>
          <a:r>
            <a:rPr lang="en-US" sz="1200" kern="1200"/>
            <a:t>Developing Narrative Inquiry and Appreciative Inquiry approaches with reflexive portfolio evaluations/interviews reinforces the process</a:t>
          </a:r>
        </a:p>
      </dsp:txBody>
      <dsp:txXfrm>
        <a:off x="1274762" y="3494703"/>
        <a:ext cx="5099051" cy="1098176"/>
      </dsp:txXfrm>
    </dsp:sp>
    <dsp:sp modelId="{599542DD-3F21-B845-AE91-C53743BB75D0}">
      <dsp:nvSpPr>
        <dsp:cNvPr id="0" name=""/>
        <dsp:cNvSpPr/>
      </dsp:nvSpPr>
      <dsp:spPr>
        <a:xfrm>
          <a:off x="0" y="3494703"/>
          <a:ext cx="1274762" cy="1098176"/>
        </a:xfrm>
        <a:prstGeom prst="rect">
          <a:avLst/>
        </a:prstGeom>
        <a:solidFill>
          <a:schemeClr val="accent5">
            <a:hueOff val="-1133286"/>
            <a:satOff val="512"/>
            <a:lumOff val="-5146"/>
            <a:alphaOff val="0"/>
          </a:schemeClr>
        </a:solidFill>
        <a:ln w="12700" cap="flat" cmpd="sng" algn="ctr">
          <a:solidFill>
            <a:schemeClr val="accent5">
              <a:hueOff val="-1133286"/>
              <a:satOff val="512"/>
              <a:lumOff val="-514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456" tIns="108475" rIns="67456" bIns="108475" numCol="1" spcCol="1270" anchor="ctr" anchorCtr="0">
          <a:noAutofit/>
        </a:bodyPr>
        <a:lstStyle/>
        <a:p>
          <a:pPr marL="0" lvl="0" indent="0" algn="ctr" defTabSz="666750">
            <a:lnSpc>
              <a:spcPct val="90000"/>
            </a:lnSpc>
            <a:spcBef>
              <a:spcPct val="0"/>
            </a:spcBef>
            <a:spcAft>
              <a:spcPct val="35000"/>
            </a:spcAft>
            <a:buNone/>
          </a:pPr>
          <a:r>
            <a:rPr lang="en-US" sz="1500" kern="1200"/>
            <a:t>Developing</a:t>
          </a:r>
        </a:p>
      </dsp:txBody>
      <dsp:txXfrm>
        <a:off x="0" y="3494703"/>
        <a:ext cx="1274762" cy="1098176"/>
      </dsp:txXfrm>
    </dsp:sp>
    <dsp:sp modelId="{D5E1F28B-3144-5248-BDA4-0FEEEF58082B}">
      <dsp:nvSpPr>
        <dsp:cNvPr id="0" name=""/>
        <dsp:cNvSpPr/>
      </dsp:nvSpPr>
      <dsp:spPr>
        <a:xfrm>
          <a:off x="1274762" y="4658770"/>
          <a:ext cx="5099051" cy="1098176"/>
        </a:xfrm>
        <a:prstGeom prst="rect">
          <a:avLst/>
        </a:prstGeom>
        <a:solidFill>
          <a:schemeClr val="accent5">
            <a:tint val="40000"/>
            <a:alpha val="90000"/>
            <a:hueOff val="-1502773"/>
            <a:satOff val="-1293"/>
            <a:lumOff val="-1125"/>
            <a:alphaOff val="0"/>
          </a:schemeClr>
        </a:solidFill>
        <a:ln w="12700" cap="flat" cmpd="sng" algn="ctr">
          <a:solidFill>
            <a:schemeClr val="accent5">
              <a:tint val="40000"/>
              <a:alpha val="90000"/>
              <a:hueOff val="-1502773"/>
              <a:satOff val="-1293"/>
              <a:lumOff val="-112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8936" tIns="278937" rIns="98936" bIns="278937" numCol="1" spcCol="1270" anchor="ctr" anchorCtr="0">
          <a:noAutofit/>
        </a:bodyPr>
        <a:lstStyle/>
        <a:p>
          <a:pPr marL="0" lvl="0" indent="0" algn="l" defTabSz="533400">
            <a:lnSpc>
              <a:spcPct val="90000"/>
            </a:lnSpc>
            <a:spcBef>
              <a:spcPct val="0"/>
            </a:spcBef>
            <a:spcAft>
              <a:spcPct val="35000"/>
            </a:spcAft>
            <a:buNone/>
          </a:pPr>
          <a:r>
            <a:rPr lang="en-US" sz="1200" kern="1200"/>
            <a:t>Evaluating the effectiveness of this approach is part of the ongoing pedagogical development process. </a:t>
          </a:r>
        </a:p>
      </dsp:txBody>
      <dsp:txXfrm>
        <a:off x="1274762" y="4658770"/>
        <a:ext cx="5099051" cy="1098176"/>
      </dsp:txXfrm>
    </dsp:sp>
    <dsp:sp modelId="{998E0B0C-5C02-634E-B147-0FC797F6B03E}">
      <dsp:nvSpPr>
        <dsp:cNvPr id="0" name=""/>
        <dsp:cNvSpPr/>
      </dsp:nvSpPr>
      <dsp:spPr>
        <a:xfrm>
          <a:off x="0" y="4658770"/>
          <a:ext cx="1274762" cy="1098176"/>
        </a:xfrm>
        <a:prstGeom prst="rect">
          <a:avLst/>
        </a:prstGeom>
        <a:solidFill>
          <a:schemeClr val="accent5">
            <a:hueOff val="-1511048"/>
            <a:satOff val="683"/>
            <a:lumOff val="-6862"/>
            <a:alphaOff val="0"/>
          </a:schemeClr>
        </a:solidFill>
        <a:ln w="12700" cap="flat" cmpd="sng" algn="ctr">
          <a:solidFill>
            <a:schemeClr val="accent5">
              <a:hueOff val="-1511048"/>
              <a:satOff val="683"/>
              <a:lumOff val="-686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456" tIns="108475" rIns="67456" bIns="108475" numCol="1" spcCol="1270" anchor="ctr" anchorCtr="0">
          <a:noAutofit/>
        </a:bodyPr>
        <a:lstStyle/>
        <a:p>
          <a:pPr marL="0" lvl="0" indent="0" algn="ctr" defTabSz="666750">
            <a:lnSpc>
              <a:spcPct val="90000"/>
            </a:lnSpc>
            <a:spcBef>
              <a:spcPct val="0"/>
            </a:spcBef>
            <a:spcAft>
              <a:spcPct val="35000"/>
            </a:spcAft>
            <a:buNone/>
          </a:pPr>
          <a:r>
            <a:rPr lang="en-US" sz="1500" kern="1200"/>
            <a:t>Evaluating</a:t>
          </a:r>
        </a:p>
      </dsp:txBody>
      <dsp:txXfrm>
        <a:off x="0" y="4658770"/>
        <a:ext cx="1274762" cy="109817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25A022-44EA-7F42-9225-0344D8CDD2F8}" type="datetimeFigureOut">
              <a:rPr lang="fr-FR" smtClean="0"/>
              <a:t>14/06/2025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6EE528-C629-8548-A310-3DBEE169D7DC}" type="slidenum">
              <a:rPr lang="fr-FR" smtClean="0"/>
              <a:t>‹N°›</a:t>
            </a:fld>
            <a:endParaRPr lang="fr-FR"/>
          </a:p>
        </p:txBody>
      </p:sp>
    </p:spTree>
    <p:extLst>
      <p:ext uri="{BB962C8B-B14F-4D97-AF65-F5344CB8AC3E}">
        <p14:creationId xmlns:p14="http://schemas.microsoft.com/office/powerpoint/2010/main" val="288868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Engendering</a:t>
            </a:r>
            <a:r>
              <a:rPr lang="fr-FR" dirty="0"/>
              <a:t> </a:t>
            </a:r>
            <a:r>
              <a:rPr lang="fr-FR" dirty="0" err="1"/>
              <a:t>glocal</a:t>
            </a:r>
            <a:r>
              <a:rPr lang="fr-FR" dirty="0"/>
              <a:t> </a:t>
            </a:r>
            <a:r>
              <a:rPr lang="fr-FR" dirty="0" err="1"/>
              <a:t>communities</a:t>
            </a:r>
            <a:r>
              <a:rPr lang="fr-FR" dirty="0"/>
              <a:t> </a:t>
            </a:r>
            <a:r>
              <a:rPr lang="fr-FR"/>
              <a:t>of practice</a:t>
            </a:r>
          </a:p>
        </p:txBody>
      </p:sp>
      <p:sp>
        <p:nvSpPr>
          <p:cNvPr id="4" name="Espace réservé du numéro de diapositive 3"/>
          <p:cNvSpPr>
            <a:spLocks noGrp="1"/>
          </p:cNvSpPr>
          <p:nvPr>
            <p:ph type="sldNum" sz="quarter" idx="5"/>
          </p:nvPr>
        </p:nvSpPr>
        <p:spPr/>
        <p:txBody>
          <a:bodyPr/>
          <a:lstStyle/>
          <a:p>
            <a:fld id="{E96EE528-C629-8548-A310-3DBEE169D7DC}" type="slidenum">
              <a:rPr lang="fr-FR" smtClean="0"/>
              <a:t>10</a:t>
            </a:fld>
            <a:endParaRPr lang="fr-FR"/>
          </a:p>
        </p:txBody>
      </p:sp>
    </p:spTree>
    <p:extLst>
      <p:ext uri="{BB962C8B-B14F-4D97-AF65-F5344CB8AC3E}">
        <p14:creationId xmlns:p14="http://schemas.microsoft.com/office/powerpoint/2010/main" val="2232074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833C5333-1543-B346-B138-031C7B55E251}" type="slidenum">
              <a:rPr lang="fr-CH" smtClean="0"/>
              <a:t>18</a:t>
            </a:fld>
            <a:endParaRPr lang="fr-CH"/>
          </a:p>
        </p:txBody>
      </p:sp>
    </p:spTree>
    <p:extLst>
      <p:ext uri="{BB962C8B-B14F-4D97-AF65-F5344CB8AC3E}">
        <p14:creationId xmlns:p14="http://schemas.microsoft.com/office/powerpoint/2010/main" val="3405128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lstStyle/>
          <a:p>
            <a:fld id="{72EA7947-E287-4738-8C82-07CE4F01EF03}" type="datetime2">
              <a:rPr lang="en-US" smtClean="0"/>
              <a:t>Saturday, June 14, 2025</a:t>
            </a:fld>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lstStyle/>
          <a:p>
            <a:fld id="{DBA1B0FB-D917-4C8C-928F-313BD683BF39}" type="slidenum">
              <a:rPr lang="en-US" smtClean="0"/>
              <a:t>‹N°›</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450964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9361-B9A1-48F2-9473-23DE30E2D151}"/>
              </a:ext>
            </a:extLst>
          </p:cNvPr>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a:extLst>
              <a:ext uri="{FF2B5EF4-FFF2-40B4-BE49-F238E27FC236}">
                <a16:creationId xmlns:a16="http://schemas.microsoft.com/office/drawing/2014/main" id="{FD986779-C2F3-447D-85F7-F6B0E2C97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lstStyle/>
          <a:p>
            <a:fld id="{EE2EBD84-71F4-4271-8C46-0D47C0A9B12E}" type="datetime2">
              <a:rPr lang="en-US" smtClean="0"/>
              <a:t>Saturday, June 14, 2025</a:t>
            </a:fld>
            <a:endParaRPr lang="en-US"/>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lstStyle/>
          <a:p>
            <a:fld id="{DBA1B0FB-D917-4C8C-928F-313BD683BF39}" type="slidenum">
              <a:rPr lang="en-US" smtClean="0"/>
              <a:t>‹N°›</a:t>
            </a:fld>
            <a:endParaRPr lang="en-US"/>
          </a:p>
        </p:txBody>
      </p:sp>
    </p:spTree>
    <p:extLst>
      <p:ext uri="{BB962C8B-B14F-4D97-AF65-F5344CB8AC3E}">
        <p14:creationId xmlns:p14="http://schemas.microsoft.com/office/powerpoint/2010/main" val="4015831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6583A-514F-4632-820D-E7EE236A4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3CBBB-7DDC-4437-8C7D-22A1C3520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69EBF-DA20-4024-8006-B158D571E08E}"/>
              </a:ext>
            </a:extLst>
          </p:cNvPr>
          <p:cNvSpPr>
            <a:spLocks noGrp="1"/>
          </p:cNvSpPr>
          <p:nvPr>
            <p:ph type="dt" sz="half" idx="10"/>
          </p:nvPr>
        </p:nvSpPr>
        <p:spPr/>
        <p:txBody>
          <a:bodyPr/>
          <a:lstStyle/>
          <a:p>
            <a:fld id="{ABAE0CE1-F450-4107-B2CB-17B18F8A3F4A}" type="datetime2">
              <a:rPr lang="en-US" smtClean="0"/>
              <a:t>Saturday, June 14, 2025</a:t>
            </a:fld>
            <a:endParaRPr lang="en-US"/>
          </a:p>
        </p:txBody>
      </p:sp>
      <p:sp>
        <p:nvSpPr>
          <p:cNvPr id="5" name="Footer Placeholder 4">
            <a:extLst>
              <a:ext uri="{FF2B5EF4-FFF2-40B4-BE49-F238E27FC236}">
                <a16:creationId xmlns:a16="http://schemas.microsoft.com/office/drawing/2014/main" id="{ADBAC8B9-14B5-4DF1-994D-AB47DB3BA0C5}"/>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C7876582-5F9B-4F5E-AAD5-D608CB68EA3D}"/>
              </a:ext>
            </a:extLst>
          </p:cNvPr>
          <p:cNvSpPr>
            <a:spLocks noGrp="1"/>
          </p:cNvSpPr>
          <p:nvPr>
            <p:ph type="sldNum" sz="quarter" idx="12"/>
          </p:nvPr>
        </p:nvSpPr>
        <p:spPr/>
        <p:txBody>
          <a:bodyPr/>
          <a:lstStyle/>
          <a:p>
            <a:fld id="{DBA1B0FB-D917-4C8C-928F-313BD683BF39}" type="slidenum">
              <a:rPr lang="en-US" smtClean="0"/>
              <a:t>‹N°›</a:t>
            </a:fld>
            <a:endParaRPr lang="en-US"/>
          </a:p>
        </p:txBody>
      </p:sp>
    </p:spTree>
    <p:extLst>
      <p:ext uri="{BB962C8B-B14F-4D97-AF65-F5344CB8AC3E}">
        <p14:creationId xmlns:p14="http://schemas.microsoft.com/office/powerpoint/2010/main" val="16466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fld id="{6FE8C025-CD7A-4966-867E-81CF82B15267}" type="datetime2">
              <a:rPr lang="en-US" smtClean="0"/>
              <a:t>Saturday, June 14, 2025</a:t>
            </a:fld>
            <a:endParaRPr lang="en-US"/>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‹N°›</a:t>
            </a:fld>
            <a:endParaRPr lang="en-US"/>
          </a:p>
        </p:txBody>
      </p:sp>
    </p:spTree>
    <p:extLst>
      <p:ext uri="{BB962C8B-B14F-4D97-AF65-F5344CB8AC3E}">
        <p14:creationId xmlns:p14="http://schemas.microsoft.com/office/powerpoint/2010/main" val="859361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644CBB8-40B8-42F8-9172-07A476341DDA}"/>
              </a:ext>
            </a:extLst>
          </p:cNvPr>
          <p:cNvGrpSpPr/>
          <p:nvPr/>
        </p:nvGrpSpPr>
        <p:grpSpPr>
          <a:xfrm>
            <a:off x="356481" y="879007"/>
            <a:ext cx="734257" cy="760506"/>
            <a:chOff x="5243759" y="1363788"/>
            <a:chExt cx="734257" cy="760506"/>
          </a:xfrm>
        </p:grpSpPr>
        <p:sp>
          <p:nvSpPr>
            <p:cNvPr id="49" name="Freeform 5">
              <a:extLst>
                <a:ext uri="{FF2B5EF4-FFF2-40B4-BE49-F238E27FC236}">
                  <a16:creationId xmlns:a16="http://schemas.microsoft.com/office/drawing/2014/main" id="{35CE073E-302A-4AA7-98C7-8667DDDCFA1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Freeform 6">
              <a:extLst>
                <a:ext uri="{FF2B5EF4-FFF2-40B4-BE49-F238E27FC236}">
                  <a16:creationId xmlns:a16="http://schemas.microsoft.com/office/drawing/2014/main" id="{4FD1AE2F-DD70-4E93-B905-E052A23F0B1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reeform 8">
              <a:extLst>
                <a:ext uri="{FF2B5EF4-FFF2-40B4-BE49-F238E27FC236}">
                  <a16:creationId xmlns:a16="http://schemas.microsoft.com/office/drawing/2014/main" id="{E8D529E5-8838-47F0-98A4-2D46F11E499C}"/>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5DA2564-D3DB-48AD-83F0-6CC6B5743960}"/>
              </a:ext>
            </a:extLst>
          </p:cNvPr>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fld id="{FE809929-0719-4517-94D6-FDF7F99E70F6}" type="datetime2">
              <a:rPr lang="en-US" smtClean="0"/>
              <a:t>Saturday, June 14, 2025</a:t>
            </a:fld>
            <a:endParaRPr lang="en-US"/>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‹N°›</a:t>
            </a:fld>
            <a:endParaRPr lang="en-US"/>
          </a:p>
        </p:txBody>
      </p:sp>
      <p:sp>
        <p:nvSpPr>
          <p:cNvPr id="3" name="Text Placeholder 2">
            <a:extLst>
              <a:ext uri="{FF2B5EF4-FFF2-40B4-BE49-F238E27FC236}">
                <a16:creationId xmlns:a16="http://schemas.microsoft.com/office/drawing/2014/main" id="{76EEA752-36DA-440B-8747-0EB2914080EE}"/>
              </a:ext>
            </a:extLst>
          </p:cNvPr>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a:extLst>
              <a:ext uri="{FF2B5EF4-FFF2-40B4-BE49-F238E27FC236}">
                <a16:creationId xmlns:a16="http://schemas.microsoft.com/office/drawing/2014/main" id="{0BCC02B0-8581-4752-B7BC-3CE1EF17B9F7}"/>
              </a:ext>
            </a:extLst>
          </p:cNvPr>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reeform: Shape 42">
            <a:extLst>
              <a:ext uri="{FF2B5EF4-FFF2-40B4-BE49-F238E27FC236}">
                <a16:creationId xmlns:a16="http://schemas.microsoft.com/office/drawing/2014/main" id="{EA0FF4DB-8180-4D26-AEAE-7ECDB670F71D}"/>
              </a:ext>
            </a:extLst>
          </p:cNvPr>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880942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fld id="{20E95673-5512-4AAA-9AEB-E00C61EC65D5}" type="datetime2">
              <a:rPr lang="en-US" smtClean="0"/>
              <a:t>Saturday, June 14, 2025</a:t>
            </a:fld>
            <a:endParaRPr lang="en-US"/>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‹N°›</a:t>
            </a:fld>
            <a:endParaRPr lang="en-US"/>
          </a:p>
        </p:txBody>
      </p:sp>
    </p:spTree>
    <p:extLst>
      <p:ext uri="{BB962C8B-B14F-4D97-AF65-F5344CB8AC3E}">
        <p14:creationId xmlns:p14="http://schemas.microsoft.com/office/powerpoint/2010/main" val="261879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lstStyle/>
          <a:p>
            <a:fld id="{C13138FA-2E87-4873-8BBA-13E447C9A99A}" type="datetime2">
              <a:rPr lang="en-US" smtClean="0"/>
              <a:t>Saturday, June 14, 2025</a:t>
            </a:fld>
            <a:endParaRPr lang="en-US"/>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lstStyle/>
          <a:p>
            <a:r>
              <a:rPr lang="en-US"/>
              <a:t>Sample Footer</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lstStyle/>
          <a:p>
            <a:fld id="{DBA1B0FB-D917-4C8C-928F-313BD683BF39}" type="slidenum">
              <a:rPr lang="en-US" smtClean="0"/>
              <a:t>‹N°›</a:t>
            </a:fld>
            <a:endParaRPr lang="en-US"/>
          </a:p>
        </p:txBody>
      </p:sp>
    </p:spTree>
    <p:extLst>
      <p:ext uri="{BB962C8B-B14F-4D97-AF65-F5344CB8AC3E}">
        <p14:creationId xmlns:p14="http://schemas.microsoft.com/office/powerpoint/2010/main" val="3883116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a:extLst>
              <a:ext uri="{FF2B5EF4-FFF2-40B4-BE49-F238E27FC236}">
                <a16:creationId xmlns:a16="http://schemas.microsoft.com/office/drawing/2014/main" id="{D4F51F65-E111-4656-83BE-CFCDE2DD6CD6}"/>
              </a:ext>
            </a:extLst>
          </p:cNvPr>
          <p:cNvSpPr>
            <a:spLocks noGrp="1"/>
          </p:cNvSpPr>
          <p:nvPr>
            <p:ph type="dt" sz="half" idx="10"/>
          </p:nvPr>
        </p:nvSpPr>
        <p:spPr/>
        <p:txBody>
          <a:bodyPr/>
          <a:lstStyle/>
          <a:p>
            <a:fld id="{D75BB40A-97BD-4BFB-B639-0BFF95FDE8B7}" type="datetime2">
              <a:rPr lang="en-US" smtClean="0"/>
              <a:t>Saturday, June 14, 2025</a:t>
            </a:fld>
            <a:endParaRPr lang="en-US"/>
          </a:p>
        </p:txBody>
      </p:sp>
      <p:sp>
        <p:nvSpPr>
          <p:cNvPr id="4" name="Footer Placeholder 3">
            <a:extLst>
              <a:ext uri="{FF2B5EF4-FFF2-40B4-BE49-F238E27FC236}">
                <a16:creationId xmlns:a16="http://schemas.microsoft.com/office/drawing/2014/main" id="{F9FF82CB-2D17-4918-821E-485475CF243B}"/>
              </a:ext>
            </a:extLst>
          </p:cNvPr>
          <p:cNvSpPr>
            <a:spLocks noGrp="1"/>
          </p:cNvSpPr>
          <p:nvPr>
            <p:ph type="ftr" sz="quarter" idx="11"/>
          </p:nvPr>
        </p:nvSpPr>
        <p:spPr/>
        <p:txBody>
          <a:bodyPr/>
          <a:lstStyle/>
          <a:p>
            <a:r>
              <a:rPr lang="en-US"/>
              <a:t>Sample Footer</a:t>
            </a:r>
          </a:p>
        </p:txBody>
      </p:sp>
      <p:sp>
        <p:nvSpPr>
          <p:cNvPr id="5" name="Slide Number Placeholder 4">
            <a:extLst>
              <a:ext uri="{FF2B5EF4-FFF2-40B4-BE49-F238E27FC236}">
                <a16:creationId xmlns:a16="http://schemas.microsoft.com/office/drawing/2014/main" id="{7B66589D-A056-4817-AE15-39D87FE13169}"/>
              </a:ext>
            </a:extLst>
          </p:cNvPr>
          <p:cNvSpPr>
            <a:spLocks noGrp="1"/>
          </p:cNvSpPr>
          <p:nvPr>
            <p:ph type="sldNum" sz="quarter" idx="12"/>
          </p:nvPr>
        </p:nvSpPr>
        <p:spPr/>
        <p:txBody>
          <a:bodyPr/>
          <a:lstStyle/>
          <a:p>
            <a:fld id="{DBA1B0FB-D917-4C8C-928F-313BD683BF39}" type="slidenum">
              <a:rPr lang="en-US" smtClean="0"/>
              <a:t>‹N°›</a:t>
            </a:fld>
            <a:endParaRPr lang="en-US"/>
          </a:p>
        </p:txBody>
      </p:sp>
      <p:sp>
        <p:nvSpPr>
          <p:cNvPr id="39" name="Freeform: Shape 38">
            <a:extLst>
              <a:ext uri="{FF2B5EF4-FFF2-40B4-BE49-F238E27FC236}">
                <a16:creationId xmlns:a16="http://schemas.microsoft.com/office/drawing/2014/main" id="{E489F067-39E1-4757-BC11-6169A343F2E1}"/>
              </a:ext>
            </a:extLst>
          </p:cNvPr>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DD231011-607F-42F1-B2D9-2BA8E91CC6AF}"/>
              </a:ext>
            </a:extLst>
          </p:cNvPr>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EC472EFA-56B5-4A41-8D4B-E9F37727F34D}"/>
              </a:ext>
            </a:extLst>
          </p:cNvPr>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33781B6C-21AD-489D-A3CB-522BB2AC543F}"/>
              </a:ext>
            </a:extLst>
          </p:cNvPr>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1" name="Group 50">
            <a:extLst>
              <a:ext uri="{FF2B5EF4-FFF2-40B4-BE49-F238E27FC236}">
                <a16:creationId xmlns:a16="http://schemas.microsoft.com/office/drawing/2014/main" id="{01AD5B80-530E-44CD-8D4A-2796FB214CBF}"/>
              </a:ext>
            </a:extLst>
          </p:cNvPr>
          <p:cNvGrpSpPr/>
          <p:nvPr/>
        </p:nvGrpSpPr>
        <p:grpSpPr>
          <a:xfrm>
            <a:off x="623181" y="1514007"/>
            <a:ext cx="734257" cy="760506"/>
            <a:chOff x="5243759" y="1363788"/>
            <a:chExt cx="734257" cy="760506"/>
          </a:xfrm>
        </p:grpSpPr>
        <p:sp>
          <p:nvSpPr>
            <p:cNvPr id="52" name="Freeform 5">
              <a:extLst>
                <a:ext uri="{FF2B5EF4-FFF2-40B4-BE49-F238E27FC236}">
                  <a16:creationId xmlns:a16="http://schemas.microsoft.com/office/drawing/2014/main" id="{2F746AA8-9050-4515-9B17-BC850368529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reeform 6">
              <a:extLst>
                <a:ext uri="{FF2B5EF4-FFF2-40B4-BE49-F238E27FC236}">
                  <a16:creationId xmlns:a16="http://schemas.microsoft.com/office/drawing/2014/main" id="{23EC1AC3-1698-46D5-80B7-F22F15E1A5E4}"/>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8">
              <a:extLst>
                <a:ext uri="{FF2B5EF4-FFF2-40B4-BE49-F238E27FC236}">
                  <a16:creationId xmlns:a16="http://schemas.microsoft.com/office/drawing/2014/main" id="{73766156-553C-46EB-93FA-4F37CC0FF5CF}"/>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496975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lstStyle/>
          <a:p>
            <a:fld id="{9EE9E0E3-ECF6-4CFE-8698-AEFEBCECC3C0}" type="datetime2">
              <a:rPr lang="en-US" smtClean="0"/>
              <a:t>Saturday, June 14, 2025</a:t>
            </a:fld>
            <a:endParaRPr lang="en-US"/>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lstStyle/>
          <a:p>
            <a:r>
              <a:rPr lang="en-US"/>
              <a:t>Sample Footer</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lstStyle/>
          <a:p>
            <a:fld id="{DBA1B0FB-D917-4C8C-928F-313BD683BF39}" type="slidenum">
              <a:rPr lang="en-US" smtClean="0"/>
              <a:t>‹N°›</a:t>
            </a:fld>
            <a:endParaRPr lang="en-US"/>
          </a:p>
        </p:txBody>
      </p:sp>
    </p:spTree>
    <p:extLst>
      <p:ext uri="{BB962C8B-B14F-4D97-AF65-F5344CB8AC3E}">
        <p14:creationId xmlns:p14="http://schemas.microsoft.com/office/powerpoint/2010/main" val="1997597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lstStyle/>
          <a:p>
            <a:fld id="{251462FC-960E-4740-921F-B36862979F21}" type="datetime2">
              <a:rPr lang="en-US" smtClean="0"/>
              <a:t>Saturday, June 14, 2025</a:t>
            </a:fld>
            <a:endParaRPr lang="en-US"/>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lstStyle/>
          <a:p>
            <a:fld id="{DBA1B0FB-D917-4C8C-928F-313BD683BF39}" type="slidenum">
              <a:rPr lang="en-US" smtClean="0"/>
              <a:t>‹N°›</a:t>
            </a:fld>
            <a:endParaRPr lang="en-US"/>
          </a:p>
        </p:txBody>
      </p:sp>
    </p:spTree>
    <p:extLst>
      <p:ext uri="{BB962C8B-B14F-4D97-AF65-F5344CB8AC3E}">
        <p14:creationId xmlns:p14="http://schemas.microsoft.com/office/powerpoint/2010/main" val="1689513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8F1FBA-F8BB-42CF-8B3E-D19AAFEE96C1}"/>
              </a:ext>
            </a:extLst>
          </p:cNvPr>
          <p:cNvGrpSpPr/>
          <p:nvPr/>
        </p:nvGrpSpPr>
        <p:grpSpPr>
          <a:xfrm>
            <a:off x="334964" y="5115518"/>
            <a:ext cx="734257" cy="760506"/>
            <a:chOff x="5243759" y="1363788"/>
            <a:chExt cx="734257" cy="760506"/>
          </a:xfrm>
        </p:grpSpPr>
        <p:sp>
          <p:nvSpPr>
            <p:cNvPr id="18" name="Freeform 5">
              <a:extLst>
                <a:ext uri="{FF2B5EF4-FFF2-40B4-BE49-F238E27FC236}">
                  <a16:creationId xmlns:a16="http://schemas.microsoft.com/office/drawing/2014/main" id="{60EE09DD-C3DB-4266-BCC3-A765CFFBF37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6">
              <a:extLst>
                <a:ext uri="{FF2B5EF4-FFF2-40B4-BE49-F238E27FC236}">
                  <a16:creationId xmlns:a16="http://schemas.microsoft.com/office/drawing/2014/main" id="{5F301FE0-96DC-4EFB-BBEE-AED762C337C9}"/>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8">
              <a:extLst>
                <a:ext uri="{FF2B5EF4-FFF2-40B4-BE49-F238E27FC236}">
                  <a16:creationId xmlns:a16="http://schemas.microsoft.com/office/drawing/2014/main" id="{3BEAD276-8850-4C0C-9777-8537000D522A}"/>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E5EE0A0-B07E-479B-9684-4BD09FA4376C}"/>
              </a:ext>
            </a:extLst>
          </p:cNvPr>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a:extLst>
              <a:ext uri="{FF2B5EF4-FFF2-40B4-BE49-F238E27FC236}">
                <a16:creationId xmlns:a16="http://schemas.microsoft.com/office/drawing/2014/main" id="{C11893A9-3462-4F51-83AE-5D2F124B985F}"/>
              </a:ext>
            </a:extLst>
          </p:cNvPr>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BA9240C-79C0-4A88-A476-725DE1B9C28F}"/>
              </a:ext>
            </a:extLst>
          </p:cNvPr>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lstStyle/>
          <a:p>
            <a:fld id="{E50BC9E2-CB44-4C05-9BB5-496C18A241E0}" type="datetime2">
              <a:rPr lang="en-US" smtClean="0"/>
              <a:t>Saturday, June 14, 2025</a:t>
            </a:fld>
            <a:endParaRPr lang="en-US"/>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lstStyle/>
          <a:p>
            <a:fld id="{DBA1B0FB-D917-4C8C-928F-313BD683BF39}" type="slidenum">
              <a:rPr lang="en-US" smtClean="0"/>
              <a:t>‹N°›</a:t>
            </a:fld>
            <a:endParaRPr lang="en-US"/>
          </a:p>
        </p:txBody>
      </p:sp>
    </p:spTree>
    <p:extLst>
      <p:ext uri="{BB962C8B-B14F-4D97-AF65-F5344CB8AC3E}">
        <p14:creationId xmlns:p14="http://schemas.microsoft.com/office/powerpoint/2010/main" val="17699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fld id="{246CB39B-5F4C-4A7E-9BE3-AAFD45576D16}" type="datetime2">
              <a:rPr lang="en-US" smtClean="0"/>
              <a:t>Saturday, June 14, 2025</a:t>
            </a:fld>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r>
              <a:rPr lang="en-US"/>
              <a:t>Sample Footer</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alpha val="80000"/>
                  </a:schemeClr>
                </a:solidFill>
              </a:defRPr>
            </a:lvl1pPr>
          </a:lstStyle>
          <a:p>
            <a:fld id="{DBA1B0FB-D917-4C8C-928F-313BD683BF39}" type="slidenum">
              <a:rPr lang="en-US" smtClean="0"/>
              <a:pPr/>
              <a:t>‹N°›</a:t>
            </a:fld>
            <a:endParaRPr lang="en-US"/>
          </a:p>
        </p:txBody>
      </p:sp>
    </p:spTree>
    <p:extLst>
      <p:ext uri="{BB962C8B-B14F-4D97-AF65-F5344CB8AC3E}">
        <p14:creationId xmlns:p14="http://schemas.microsoft.com/office/powerpoint/2010/main" val="2994564004"/>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4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gif"/><Relationship Id="rId4"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un.org/sustainabledevelopment/blog/2020/09/united-nations-calls-for-collective-action-in-special-2020-broadcast/" TargetMode="External"/><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www.vatican.va/content/francesco/en/encyclicals/documents/papa-francesco_20201003_enciclica-fratelli-tutti.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pngimg.com/download/6604"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04C8E7D-3B37-4546-B1DF-AF249B532D84}"/>
              </a:ext>
            </a:extLst>
          </p:cNvPr>
          <p:cNvSpPr>
            <a:spLocks noGrp="1"/>
          </p:cNvSpPr>
          <p:nvPr>
            <p:ph type="title"/>
          </p:nvPr>
        </p:nvSpPr>
        <p:spPr>
          <a:xfrm>
            <a:off x="550864" y="549275"/>
            <a:ext cx="3565524" cy="1997855"/>
          </a:xfrm>
        </p:spPr>
        <p:txBody>
          <a:bodyPr wrap="square" anchor="b">
            <a:normAutofit/>
          </a:bodyPr>
          <a:lstStyle/>
          <a:p>
            <a:pPr>
              <a:lnSpc>
                <a:spcPct val="90000"/>
              </a:lnSpc>
            </a:pPr>
            <a:r>
              <a:rPr lang="en-US" sz="2600" b="1" dirty="0" err="1"/>
              <a:t>Homescapes</a:t>
            </a:r>
            <a:r>
              <a:rPr lang="en-US" sz="2600" b="1" dirty="0"/>
              <a:t>: Engaging In </a:t>
            </a:r>
            <a:r>
              <a:rPr lang="en-US" sz="2600" b="1" dirty="0" err="1"/>
              <a:t>Glovircal</a:t>
            </a:r>
            <a:r>
              <a:rPr lang="en-US" sz="2600" b="1" dirty="0"/>
              <a:t> Landscapes of Learning</a:t>
            </a:r>
            <a:endParaRPr lang="fr-FR" sz="2600" dirty="0"/>
          </a:p>
        </p:txBody>
      </p:sp>
      <p:sp>
        <p:nvSpPr>
          <p:cNvPr id="3" name="Espace réservé du contenu 2">
            <a:extLst>
              <a:ext uri="{FF2B5EF4-FFF2-40B4-BE49-F238E27FC236}">
                <a16:creationId xmlns:a16="http://schemas.microsoft.com/office/drawing/2014/main" id="{0C6AA07C-556D-AA47-9962-7FD8E71C85AA}"/>
              </a:ext>
            </a:extLst>
          </p:cNvPr>
          <p:cNvSpPr>
            <a:spLocks noGrp="1"/>
          </p:cNvSpPr>
          <p:nvPr>
            <p:ph idx="1"/>
          </p:nvPr>
        </p:nvSpPr>
        <p:spPr>
          <a:xfrm>
            <a:off x="550863" y="2678400"/>
            <a:ext cx="3565525" cy="3414425"/>
          </a:xfrm>
        </p:spPr>
        <p:txBody>
          <a:bodyPr anchor="t">
            <a:normAutofit/>
          </a:bodyPr>
          <a:lstStyle/>
          <a:p>
            <a:r>
              <a:rPr lang="fr-CH" sz="1600"/>
              <a:t>Dr. Susan Mossman Riva</a:t>
            </a:r>
          </a:p>
          <a:p>
            <a:r>
              <a:rPr lang="fr-CH" sz="1600"/>
              <a:t>Department of Cultural and Social Studies, medical anthropology program</a:t>
            </a:r>
          </a:p>
          <a:p>
            <a:r>
              <a:rPr lang="fr-CH" sz="1600"/>
              <a:t>Creighton University Omaha, Nebraska</a:t>
            </a:r>
            <a:endParaRPr lang="fr-FR" sz="1600"/>
          </a:p>
        </p:txBody>
      </p:sp>
      <p:pic>
        <p:nvPicPr>
          <p:cNvPr id="4" name="Image 3">
            <a:extLst>
              <a:ext uri="{FF2B5EF4-FFF2-40B4-BE49-F238E27FC236}">
                <a16:creationId xmlns:a16="http://schemas.microsoft.com/office/drawing/2014/main" id="{A5C58873-4B7A-124C-B49C-497B698232DA}"/>
              </a:ext>
            </a:extLst>
          </p:cNvPr>
          <p:cNvPicPr>
            <a:picLocks noChangeAspect="1"/>
          </p:cNvPicPr>
          <p:nvPr/>
        </p:nvPicPr>
        <p:blipFill rotWithShape="1">
          <a:blip r:embed="rId2"/>
          <a:srcRect/>
          <a:stretch/>
        </p:blipFill>
        <p:spPr>
          <a:xfrm>
            <a:off x="5588000" y="862806"/>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grpSp>
        <p:nvGrpSpPr>
          <p:cNvPr id="11" name="Group 10">
            <a:extLst>
              <a:ext uri="{FF2B5EF4-FFF2-40B4-BE49-F238E27FC236}">
                <a16:creationId xmlns:a16="http://schemas.microsoft.com/office/drawing/2014/main" id="{183B29DA-9BB8-4BA8-B8E1-8C2B544078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22156" y="4143453"/>
            <a:ext cx="734257" cy="760506"/>
            <a:chOff x="5243759" y="1363788"/>
            <a:chExt cx="734257" cy="760506"/>
          </a:xfrm>
        </p:grpSpPr>
        <p:sp>
          <p:nvSpPr>
            <p:cNvPr id="12" name="Freeform 5">
              <a:extLst>
                <a:ext uri="{FF2B5EF4-FFF2-40B4-BE49-F238E27FC236}">
                  <a16:creationId xmlns:a16="http://schemas.microsoft.com/office/drawing/2014/main" id="{D02496F8-166D-469A-8040-08608013BF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Freeform 6">
              <a:extLst>
                <a:ext uri="{FF2B5EF4-FFF2-40B4-BE49-F238E27FC236}">
                  <a16:creationId xmlns:a16="http://schemas.microsoft.com/office/drawing/2014/main" id="{23E648A7-A02A-4DC7-9FEC-489F1BA6F7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eform 8">
              <a:extLst>
                <a:ext uri="{FF2B5EF4-FFF2-40B4-BE49-F238E27FC236}">
                  <a16:creationId xmlns:a16="http://schemas.microsoft.com/office/drawing/2014/main" id="{4EF573B1-38BC-4C7B-894C-BE3864A04A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6" name="Oval 15">
            <a:extLst>
              <a:ext uri="{FF2B5EF4-FFF2-40B4-BE49-F238E27FC236}">
                <a16:creationId xmlns:a16="http://schemas.microsoft.com/office/drawing/2014/main" id="{647A77D8-817B-4A9F-86AA-FE781E813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79811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éo 3">
            <a:extLst>
              <a:ext uri="{FF2B5EF4-FFF2-40B4-BE49-F238E27FC236}">
                <a16:creationId xmlns:a16="http://schemas.microsoft.com/office/drawing/2014/main" id="{BF3B9C5B-6C91-48A0-8F19-6CA279CB53D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35" r="-1" b="48"/>
          <a:stretch/>
        </p:blipFill>
        <p:spPr>
          <a:xfrm>
            <a:off x="-359208" y="-571500"/>
            <a:ext cx="12955186" cy="74295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92000" y="-3"/>
            <a:ext cx="9000000" cy="6857998"/>
          </a:xfrm>
          <a:prstGeom prst="rect">
            <a:avLst/>
          </a:prstGeom>
          <a:gradFill flip="none" rotWithShape="1">
            <a:gsLst>
              <a:gs pos="50000">
                <a:schemeClr val="bg2">
                  <a:alpha val="60000"/>
                </a:schemeClr>
              </a:gs>
              <a:gs pos="0">
                <a:schemeClr val="bg2">
                  <a:alpha val="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6813968-0E29-5148-83D3-91C1804C8468}"/>
              </a:ext>
            </a:extLst>
          </p:cNvPr>
          <p:cNvSpPr>
            <a:spLocks noGrp="1"/>
          </p:cNvSpPr>
          <p:nvPr>
            <p:ph type="ctrTitle"/>
          </p:nvPr>
        </p:nvSpPr>
        <p:spPr>
          <a:xfrm>
            <a:off x="6203951" y="549275"/>
            <a:ext cx="5437187" cy="2986234"/>
          </a:xfrm>
        </p:spPr>
        <p:txBody>
          <a:bodyPr anchor="b">
            <a:normAutofit/>
          </a:bodyPr>
          <a:lstStyle/>
          <a:p>
            <a:br>
              <a:rPr lang="fr-CH" dirty="0"/>
            </a:br>
            <a:br>
              <a:rPr lang="fr-CH" sz="2800" dirty="0"/>
            </a:br>
            <a:endParaRPr lang="fr-FR" sz="2800" dirty="0"/>
          </a:p>
        </p:txBody>
      </p:sp>
      <p:sp>
        <p:nvSpPr>
          <p:cNvPr id="3" name="Sous-titre 2">
            <a:extLst>
              <a:ext uri="{FF2B5EF4-FFF2-40B4-BE49-F238E27FC236}">
                <a16:creationId xmlns:a16="http://schemas.microsoft.com/office/drawing/2014/main" id="{D4D3A9AF-B73C-0045-8E35-0F92C243895F}"/>
              </a:ext>
            </a:extLst>
          </p:cNvPr>
          <p:cNvSpPr>
            <a:spLocks noGrp="1"/>
          </p:cNvSpPr>
          <p:nvPr>
            <p:ph type="subTitle" idx="1"/>
          </p:nvPr>
        </p:nvSpPr>
        <p:spPr>
          <a:xfrm>
            <a:off x="6203951" y="3535509"/>
            <a:ext cx="5437187" cy="3039461"/>
          </a:xfrm>
        </p:spPr>
        <p:txBody>
          <a:bodyPr>
            <a:normAutofit/>
          </a:bodyPr>
          <a:lstStyle/>
          <a:p>
            <a:endParaRPr lang="fr-CH" dirty="0"/>
          </a:p>
          <a:p>
            <a:r>
              <a:rPr lang="en-AU" dirty="0"/>
              <a:t> </a:t>
            </a:r>
            <a:endParaRPr lang="fr-CH" dirty="0"/>
          </a:p>
        </p:txBody>
      </p:sp>
    </p:spTree>
    <p:extLst>
      <p:ext uri="{BB962C8B-B14F-4D97-AF65-F5344CB8AC3E}">
        <p14:creationId xmlns:p14="http://schemas.microsoft.com/office/powerpoint/2010/main" val="393280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60B7752B-728D-4CA3-8923-C4F7F7702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73F0A74-870A-6A46-8B3C-7D02139CDB96}"/>
              </a:ext>
            </a:extLst>
          </p:cNvPr>
          <p:cNvSpPr>
            <a:spLocks noGrp="1"/>
          </p:cNvSpPr>
          <p:nvPr>
            <p:ph type="title"/>
          </p:nvPr>
        </p:nvSpPr>
        <p:spPr>
          <a:xfrm>
            <a:off x="550863" y="1520825"/>
            <a:ext cx="4535487" cy="3779838"/>
          </a:xfrm>
        </p:spPr>
        <p:txBody>
          <a:bodyPr anchor="ctr">
            <a:normAutofit/>
          </a:bodyPr>
          <a:lstStyle/>
          <a:p>
            <a:pPr>
              <a:lnSpc>
                <a:spcPct val="90000"/>
              </a:lnSpc>
            </a:pPr>
            <a:r>
              <a:rPr lang="fr-FR" sz="2100"/>
              <a:t>Transformagram Portfolios </a:t>
            </a:r>
            <a:r>
              <a:rPr lang="en-AU" sz="2100"/>
              <a:t>replace a traditional final paper. They consist of students answering questions inspired from Dr. Arthur Kleinman’s work on illness narratives. His work inspired my thesis on </a:t>
            </a:r>
            <a:r>
              <a:rPr lang="en-AU" sz="2100" i="1"/>
              <a:t>Conflcit Narratives in the context of intercultural mediation. </a:t>
            </a:r>
            <a:r>
              <a:rPr lang="en-AU" sz="2100"/>
              <a:t>The questions create reflexivity about the illness or conflict narrative the student has chosen to develop for their portfolio. </a:t>
            </a:r>
            <a:br>
              <a:rPr lang="fr-FR" sz="2100"/>
            </a:br>
            <a:endParaRPr lang="fr-FR" sz="2100"/>
          </a:p>
        </p:txBody>
      </p:sp>
      <p:grpSp>
        <p:nvGrpSpPr>
          <p:cNvPr id="28" name="Group 27">
            <a:extLst>
              <a:ext uri="{FF2B5EF4-FFF2-40B4-BE49-F238E27FC236}">
                <a16:creationId xmlns:a16="http://schemas.microsoft.com/office/drawing/2014/main" id="{20205E53-D75C-4F15-A4A3-21DA0826FC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2950" y="623661"/>
            <a:ext cx="667800" cy="631474"/>
            <a:chOff x="8069541" y="1262702"/>
            <a:chExt cx="667800" cy="631474"/>
          </a:xfrm>
        </p:grpSpPr>
        <p:sp>
          <p:nvSpPr>
            <p:cNvPr id="29" name="Freeform: Shape 28">
              <a:extLst>
                <a:ext uri="{FF2B5EF4-FFF2-40B4-BE49-F238E27FC236}">
                  <a16:creationId xmlns:a16="http://schemas.microsoft.com/office/drawing/2014/main" id="{EB48C7E5-9699-4FB1-9EEE-581C686293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a:off x="8069541" y="1262702"/>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127000" dist="50800" dir="42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Oval 29">
              <a:extLst>
                <a:ext uri="{FF2B5EF4-FFF2-40B4-BE49-F238E27FC236}">
                  <a16:creationId xmlns:a16="http://schemas.microsoft.com/office/drawing/2014/main" id="{316993F2-7052-4269-8B81-AC271D2D99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8332341" y="1436239"/>
              <a:ext cx="270000" cy="540000"/>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32" name="Oval 31">
            <a:extLst>
              <a:ext uri="{FF2B5EF4-FFF2-40B4-BE49-F238E27FC236}">
                <a16:creationId xmlns:a16="http://schemas.microsoft.com/office/drawing/2014/main" id="{52D58DC7-20C8-4471-BAA7-B296A2AEC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384" y="49771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Freeform: Shape 33">
            <a:extLst>
              <a:ext uri="{FF2B5EF4-FFF2-40B4-BE49-F238E27FC236}">
                <a16:creationId xmlns:a16="http://schemas.microsoft.com/office/drawing/2014/main" id="{8E4AABAC-100B-437F-86D3-981412859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3261346" y="5733597"/>
            <a:ext cx="1758388" cy="926985"/>
          </a:xfrm>
          <a:custGeom>
            <a:avLst/>
            <a:gdLst>
              <a:gd name="connsiteX0" fmla="*/ 1486881 w 1758388"/>
              <a:gd name="connsiteY0" fmla="*/ 271508 h 926985"/>
              <a:gd name="connsiteX1" fmla="*/ 1758388 w 1758388"/>
              <a:gd name="connsiteY1" fmla="*/ 926985 h 926985"/>
              <a:gd name="connsiteX2" fmla="*/ 1294895 w 1758388"/>
              <a:gd name="connsiteY2" fmla="*/ 926985 h 926985"/>
              <a:gd name="connsiteX3" fmla="*/ 831404 w 1758388"/>
              <a:gd name="connsiteY3" fmla="*/ 463493 h 926985"/>
              <a:gd name="connsiteX4" fmla="*/ 377328 w 1758388"/>
              <a:gd name="connsiteY4" fmla="*/ 833575 h 926985"/>
              <a:gd name="connsiteX5" fmla="*/ 371585 w 1758388"/>
              <a:gd name="connsiteY5" fmla="*/ 890552 h 926985"/>
              <a:gd name="connsiteX6" fmla="*/ 0 w 1758388"/>
              <a:gd name="connsiteY6" fmla="*/ 518968 h 926985"/>
              <a:gd name="connsiteX7" fmla="*/ 16301 w 1758388"/>
              <a:gd name="connsiteY7" fmla="*/ 485129 h 926985"/>
              <a:gd name="connsiteX8" fmla="*/ 831403 w 1758388"/>
              <a:gd name="connsiteY8" fmla="*/ 0 h 926985"/>
              <a:gd name="connsiteX9" fmla="*/ 1486881 w 1758388"/>
              <a:gd name="connsiteY9" fmla="*/ 271508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8388" h="926985">
                <a:moveTo>
                  <a:pt x="1486881" y="271508"/>
                </a:moveTo>
                <a:cubicBezTo>
                  <a:pt x="1654632" y="439259"/>
                  <a:pt x="1758388" y="671005"/>
                  <a:pt x="1758388" y="926985"/>
                </a:cubicBezTo>
                <a:lnTo>
                  <a:pt x="1294895" y="926985"/>
                </a:lnTo>
                <a:cubicBezTo>
                  <a:pt x="1294895" y="671005"/>
                  <a:pt x="1087383" y="463493"/>
                  <a:pt x="831404" y="463493"/>
                </a:cubicBezTo>
                <a:cubicBezTo>
                  <a:pt x="607421" y="463493"/>
                  <a:pt x="420547" y="622370"/>
                  <a:pt x="377328" y="833575"/>
                </a:cubicBezTo>
                <a:lnTo>
                  <a:pt x="371585" y="890552"/>
                </a:lnTo>
                <a:lnTo>
                  <a:pt x="0" y="518968"/>
                </a:lnTo>
                <a:lnTo>
                  <a:pt x="16301" y="485129"/>
                </a:lnTo>
                <a:cubicBezTo>
                  <a:pt x="173276" y="196165"/>
                  <a:pt x="479432" y="0"/>
                  <a:pt x="831403" y="0"/>
                </a:cubicBezTo>
                <a:cubicBezTo>
                  <a:pt x="1087383" y="0"/>
                  <a:pt x="1319129" y="103757"/>
                  <a:pt x="1486881" y="271508"/>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36" name="Freeform: Shape 35">
            <a:extLst>
              <a:ext uri="{FF2B5EF4-FFF2-40B4-BE49-F238E27FC236}">
                <a16:creationId xmlns:a16="http://schemas.microsoft.com/office/drawing/2014/main" id="{1DFD33E0-4D46-4176-BAE2-6AED15231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3353363" y="5725768"/>
            <a:ext cx="1728640" cy="1042921"/>
          </a:xfrm>
          <a:custGeom>
            <a:avLst/>
            <a:gdLst>
              <a:gd name="connsiteX0" fmla="*/ 1391304 w 1728640"/>
              <a:gd name="connsiteY0" fmla="*/ 238153 h 1042921"/>
              <a:gd name="connsiteX1" fmla="*/ 1728640 w 1728640"/>
              <a:gd name="connsiteY1" fmla="*/ 1042921 h 1042921"/>
              <a:gd name="connsiteX2" fmla="*/ 1265147 w 1728640"/>
              <a:gd name="connsiteY2" fmla="*/ 1042921 h 1042921"/>
              <a:gd name="connsiteX3" fmla="*/ 801655 w 1728640"/>
              <a:gd name="connsiteY3" fmla="*/ 521461 h 1042921"/>
              <a:gd name="connsiteX4" fmla="*/ 374587 w 1728640"/>
              <a:gd name="connsiteY4" fmla="*/ 839945 h 1042921"/>
              <a:gd name="connsiteX5" fmla="*/ 362576 w 1728640"/>
              <a:gd name="connsiteY5" fmla="*/ 883477 h 1042921"/>
              <a:gd name="connsiteX6" fmla="*/ 0 w 1728640"/>
              <a:gd name="connsiteY6" fmla="*/ 520901 h 1042921"/>
              <a:gd name="connsiteX7" fmla="*/ 32986 w 1728640"/>
              <a:gd name="connsiteY7" fmla="*/ 459814 h 1042921"/>
              <a:gd name="connsiteX8" fmla="*/ 801656 w 1728640"/>
              <a:gd name="connsiteY8" fmla="*/ 0 h 1042921"/>
              <a:gd name="connsiteX9" fmla="*/ 1391304 w 1728640"/>
              <a:gd name="connsiteY9" fmla="*/ 238153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8640" h="1042921">
                <a:moveTo>
                  <a:pt x="1391304" y="238153"/>
                </a:moveTo>
                <a:cubicBezTo>
                  <a:pt x="1597323" y="429440"/>
                  <a:pt x="1728640" y="718927"/>
                  <a:pt x="1728640" y="1042921"/>
                </a:cubicBezTo>
                <a:lnTo>
                  <a:pt x="1265147" y="1042921"/>
                </a:lnTo>
                <a:cubicBezTo>
                  <a:pt x="1265147" y="754926"/>
                  <a:pt x="1057635" y="521461"/>
                  <a:pt x="801655" y="521461"/>
                </a:cubicBezTo>
                <a:cubicBezTo>
                  <a:pt x="609671" y="521461"/>
                  <a:pt x="444949" y="652785"/>
                  <a:pt x="374587" y="839945"/>
                </a:cubicBezTo>
                <a:lnTo>
                  <a:pt x="362576" y="883477"/>
                </a:lnTo>
                <a:lnTo>
                  <a:pt x="0" y="520901"/>
                </a:lnTo>
                <a:lnTo>
                  <a:pt x="32986" y="459814"/>
                </a:lnTo>
                <a:cubicBezTo>
                  <a:pt x="199571" y="182395"/>
                  <a:pt x="481681" y="0"/>
                  <a:pt x="801656" y="0"/>
                </a:cubicBezTo>
                <a:cubicBezTo>
                  <a:pt x="1025638" y="0"/>
                  <a:pt x="1231066" y="89374"/>
                  <a:pt x="1391304" y="238153"/>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38" name="Oval 37">
            <a:extLst>
              <a:ext uri="{FF2B5EF4-FFF2-40B4-BE49-F238E27FC236}">
                <a16:creationId xmlns:a16="http://schemas.microsoft.com/office/drawing/2014/main" id="{022B5D87-7689-4E7F-B03A-7F803B5DF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872920" y="5836283"/>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5" name="Espace réservé du contenu 2">
            <a:extLst>
              <a:ext uri="{FF2B5EF4-FFF2-40B4-BE49-F238E27FC236}">
                <a16:creationId xmlns:a16="http://schemas.microsoft.com/office/drawing/2014/main" id="{7C102FE5-F5F3-4156-AF39-5A72126E2636}"/>
              </a:ext>
            </a:extLst>
          </p:cNvPr>
          <p:cNvGraphicFramePr>
            <a:graphicFrameLocks noGrp="1"/>
          </p:cNvGraphicFramePr>
          <p:nvPr>
            <p:ph idx="1"/>
            <p:extLst>
              <p:ext uri="{D42A27DB-BD31-4B8C-83A1-F6EECF244321}">
                <p14:modId xmlns:p14="http://schemas.microsoft.com/office/powerpoint/2010/main" val="3605122884"/>
              </p:ext>
            </p:extLst>
          </p:nvPr>
        </p:nvGraphicFramePr>
        <p:xfrm>
          <a:off x="5267325" y="549275"/>
          <a:ext cx="6373814" cy="5759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6591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0B7752B-728D-4CA3-8923-C4F7F7702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3C45292-1797-8640-99DA-423E98C9CA30}"/>
              </a:ext>
            </a:extLst>
          </p:cNvPr>
          <p:cNvSpPr>
            <a:spLocks noGrp="1"/>
          </p:cNvSpPr>
          <p:nvPr>
            <p:ph type="title"/>
          </p:nvPr>
        </p:nvSpPr>
        <p:spPr>
          <a:xfrm>
            <a:off x="550863" y="1520825"/>
            <a:ext cx="4535487" cy="3779838"/>
          </a:xfrm>
        </p:spPr>
        <p:txBody>
          <a:bodyPr anchor="ctr">
            <a:normAutofit/>
          </a:bodyPr>
          <a:lstStyle/>
          <a:p>
            <a:pPr>
              <a:lnSpc>
                <a:spcPct val="90000"/>
              </a:lnSpc>
            </a:pPr>
            <a:r>
              <a:rPr lang="en-AU" sz="4500" i="1"/>
              <a:t>Transformagrams</a:t>
            </a:r>
            <a:r>
              <a:rPr lang="en-AU" sz="4500"/>
              <a:t> elicit both flexibility and reflexivity</a:t>
            </a:r>
            <a:r>
              <a:rPr lang="fr-CH" sz="4500"/>
              <a:t> </a:t>
            </a:r>
            <a:endParaRPr lang="fr-FR" sz="4500"/>
          </a:p>
        </p:txBody>
      </p:sp>
      <p:grpSp>
        <p:nvGrpSpPr>
          <p:cNvPr id="30" name="Group 29">
            <a:extLst>
              <a:ext uri="{FF2B5EF4-FFF2-40B4-BE49-F238E27FC236}">
                <a16:creationId xmlns:a16="http://schemas.microsoft.com/office/drawing/2014/main" id="{20205E53-D75C-4F15-A4A3-21DA0826FC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2950" y="623661"/>
            <a:ext cx="667800" cy="631474"/>
            <a:chOff x="8069541" y="1262702"/>
            <a:chExt cx="667800" cy="631474"/>
          </a:xfrm>
        </p:grpSpPr>
        <p:sp>
          <p:nvSpPr>
            <p:cNvPr id="31" name="Freeform: Shape 30">
              <a:extLst>
                <a:ext uri="{FF2B5EF4-FFF2-40B4-BE49-F238E27FC236}">
                  <a16:creationId xmlns:a16="http://schemas.microsoft.com/office/drawing/2014/main" id="{EB48C7E5-9699-4FB1-9EEE-581C686293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a:off x="8069541" y="1262702"/>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127000" dist="50800" dir="42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Oval 31">
              <a:extLst>
                <a:ext uri="{FF2B5EF4-FFF2-40B4-BE49-F238E27FC236}">
                  <a16:creationId xmlns:a16="http://schemas.microsoft.com/office/drawing/2014/main" id="{316993F2-7052-4269-8B81-AC271D2D99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8332341" y="1436239"/>
              <a:ext cx="270000" cy="540000"/>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34" name="Oval 33">
            <a:extLst>
              <a:ext uri="{FF2B5EF4-FFF2-40B4-BE49-F238E27FC236}">
                <a16:creationId xmlns:a16="http://schemas.microsoft.com/office/drawing/2014/main" id="{52D58DC7-20C8-4471-BAA7-B296A2AEC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384" y="49771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Freeform: Shape 35">
            <a:extLst>
              <a:ext uri="{FF2B5EF4-FFF2-40B4-BE49-F238E27FC236}">
                <a16:creationId xmlns:a16="http://schemas.microsoft.com/office/drawing/2014/main" id="{8E4AABAC-100B-437F-86D3-981412859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3261346" y="5733597"/>
            <a:ext cx="1758388" cy="926985"/>
          </a:xfrm>
          <a:custGeom>
            <a:avLst/>
            <a:gdLst>
              <a:gd name="connsiteX0" fmla="*/ 1486881 w 1758388"/>
              <a:gd name="connsiteY0" fmla="*/ 271508 h 926985"/>
              <a:gd name="connsiteX1" fmla="*/ 1758388 w 1758388"/>
              <a:gd name="connsiteY1" fmla="*/ 926985 h 926985"/>
              <a:gd name="connsiteX2" fmla="*/ 1294895 w 1758388"/>
              <a:gd name="connsiteY2" fmla="*/ 926985 h 926985"/>
              <a:gd name="connsiteX3" fmla="*/ 831404 w 1758388"/>
              <a:gd name="connsiteY3" fmla="*/ 463493 h 926985"/>
              <a:gd name="connsiteX4" fmla="*/ 377328 w 1758388"/>
              <a:gd name="connsiteY4" fmla="*/ 833575 h 926985"/>
              <a:gd name="connsiteX5" fmla="*/ 371585 w 1758388"/>
              <a:gd name="connsiteY5" fmla="*/ 890552 h 926985"/>
              <a:gd name="connsiteX6" fmla="*/ 0 w 1758388"/>
              <a:gd name="connsiteY6" fmla="*/ 518968 h 926985"/>
              <a:gd name="connsiteX7" fmla="*/ 16301 w 1758388"/>
              <a:gd name="connsiteY7" fmla="*/ 485129 h 926985"/>
              <a:gd name="connsiteX8" fmla="*/ 831403 w 1758388"/>
              <a:gd name="connsiteY8" fmla="*/ 0 h 926985"/>
              <a:gd name="connsiteX9" fmla="*/ 1486881 w 1758388"/>
              <a:gd name="connsiteY9" fmla="*/ 271508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8388" h="926985">
                <a:moveTo>
                  <a:pt x="1486881" y="271508"/>
                </a:moveTo>
                <a:cubicBezTo>
                  <a:pt x="1654632" y="439259"/>
                  <a:pt x="1758388" y="671005"/>
                  <a:pt x="1758388" y="926985"/>
                </a:cubicBezTo>
                <a:lnTo>
                  <a:pt x="1294895" y="926985"/>
                </a:lnTo>
                <a:cubicBezTo>
                  <a:pt x="1294895" y="671005"/>
                  <a:pt x="1087383" y="463493"/>
                  <a:pt x="831404" y="463493"/>
                </a:cubicBezTo>
                <a:cubicBezTo>
                  <a:pt x="607421" y="463493"/>
                  <a:pt x="420547" y="622370"/>
                  <a:pt x="377328" y="833575"/>
                </a:cubicBezTo>
                <a:lnTo>
                  <a:pt x="371585" y="890552"/>
                </a:lnTo>
                <a:lnTo>
                  <a:pt x="0" y="518968"/>
                </a:lnTo>
                <a:lnTo>
                  <a:pt x="16301" y="485129"/>
                </a:lnTo>
                <a:cubicBezTo>
                  <a:pt x="173276" y="196165"/>
                  <a:pt x="479432" y="0"/>
                  <a:pt x="831403" y="0"/>
                </a:cubicBezTo>
                <a:cubicBezTo>
                  <a:pt x="1087383" y="0"/>
                  <a:pt x="1319129" y="103757"/>
                  <a:pt x="1486881" y="271508"/>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38" name="Freeform: Shape 37">
            <a:extLst>
              <a:ext uri="{FF2B5EF4-FFF2-40B4-BE49-F238E27FC236}">
                <a16:creationId xmlns:a16="http://schemas.microsoft.com/office/drawing/2014/main" id="{1DFD33E0-4D46-4176-BAE2-6AED15231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3353363" y="5725768"/>
            <a:ext cx="1728640" cy="1042921"/>
          </a:xfrm>
          <a:custGeom>
            <a:avLst/>
            <a:gdLst>
              <a:gd name="connsiteX0" fmla="*/ 1391304 w 1728640"/>
              <a:gd name="connsiteY0" fmla="*/ 238153 h 1042921"/>
              <a:gd name="connsiteX1" fmla="*/ 1728640 w 1728640"/>
              <a:gd name="connsiteY1" fmla="*/ 1042921 h 1042921"/>
              <a:gd name="connsiteX2" fmla="*/ 1265147 w 1728640"/>
              <a:gd name="connsiteY2" fmla="*/ 1042921 h 1042921"/>
              <a:gd name="connsiteX3" fmla="*/ 801655 w 1728640"/>
              <a:gd name="connsiteY3" fmla="*/ 521461 h 1042921"/>
              <a:gd name="connsiteX4" fmla="*/ 374587 w 1728640"/>
              <a:gd name="connsiteY4" fmla="*/ 839945 h 1042921"/>
              <a:gd name="connsiteX5" fmla="*/ 362576 w 1728640"/>
              <a:gd name="connsiteY5" fmla="*/ 883477 h 1042921"/>
              <a:gd name="connsiteX6" fmla="*/ 0 w 1728640"/>
              <a:gd name="connsiteY6" fmla="*/ 520901 h 1042921"/>
              <a:gd name="connsiteX7" fmla="*/ 32986 w 1728640"/>
              <a:gd name="connsiteY7" fmla="*/ 459814 h 1042921"/>
              <a:gd name="connsiteX8" fmla="*/ 801656 w 1728640"/>
              <a:gd name="connsiteY8" fmla="*/ 0 h 1042921"/>
              <a:gd name="connsiteX9" fmla="*/ 1391304 w 1728640"/>
              <a:gd name="connsiteY9" fmla="*/ 238153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8640" h="1042921">
                <a:moveTo>
                  <a:pt x="1391304" y="238153"/>
                </a:moveTo>
                <a:cubicBezTo>
                  <a:pt x="1597323" y="429440"/>
                  <a:pt x="1728640" y="718927"/>
                  <a:pt x="1728640" y="1042921"/>
                </a:cubicBezTo>
                <a:lnTo>
                  <a:pt x="1265147" y="1042921"/>
                </a:lnTo>
                <a:cubicBezTo>
                  <a:pt x="1265147" y="754926"/>
                  <a:pt x="1057635" y="521461"/>
                  <a:pt x="801655" y="521461"/>
                </a:cubicBezTo>
                <a:cubicBezTo>
                  <a:pt x="609671" y="521461"/>
                  <a:pt x="444949" y="652785"/>
                  <a:pt x="374587" y="839945"/>
                </a:cubicBezTo>
                <a:lnTo>
                  <a:pt x="362576" y="883477"/>
                </a:lnTo>
                <a:lnTo>
                  <a:pt x="0" y="520901"/>
                </a:lnTo>
                <a:lnTo>
                  <a:pt x="32986" y="459814"/>
                </a:lnTo>
                <a:cubicBezTo>
                  <a:pt x="199571" y="182395"/>
                  <a:pt x="481681" y="0"/>
                  <a:pt x="801656" y="0"/>
                </a:cubicBezTo>
                <a:cubicBezTo>
                  <a:pt x="1025638" y="0"/>
                  <a:pt x="1231066" y="89374"/>
                  <a:pt x="1391304" y="238153"/>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40" name="Oval 39">
            <a:extLst>
              <a:ext uri="{FF2B5EF4-FFF2-40B4-BE49-F238E27FC236}">
                <a16:creationId xmlns:a16="http://schemas.microsoft.com/office/drawing/2014/main" id="{022B5D87-7689-4E7F-B03A-7F803B5DF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872920" y="5836283"/>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24" name="Espace réservé du contenu 2">
            <a:extLst>
              <a:ext uri="{FF2B5EF4-FFF2-40B4-BE49-F238E27FC236}">
                <a16:creationId xmlns:a16="http://schemas.microsoft.com/office/drawing/2014/main" id="{68A78FA8-A86A-4312-9A84-6AE39C35D889}"/>
              </a:ext>
            </a:extLst>
          </p:cNvPr>
          <p:cNvGraphicFramePr>
            <a:graphicFrameLocks noGrp="1"/>
          </p:cNvGraphicFramePr>
          <p:nvPr>
            <p:ph idx="1"/>
            <p:extLst>
              <p:ext uri="{D42A27DB-BD31-4B8C-83A1-F6EECF244321}">
                <p14:modId xmlns:p14="http://schemas.microsoft.com/office/powerpoint/2010/main" val="646937396"/>
              </p:ext>
            </p:extLst>
          </p:nvPr>
        </p:nvGraphicFramePr>
        <p:xfrm>
          <a:off x="5267325" y="549275"/>
          <a:ext cx="6373814" cy="5759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2487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24A539E-7A5D-F34F-9FBE-A1C1B2A02CF7}"/>
              </a:ext>
            </a:extLst>
          </p:cNvPr>
          <p:cNvSpPr>
            <a:spLocks noGrp="1"/>
          </p:cNvSpPr>
          <p:nvPr>
            <p:ph type="title"/>
          </p:nvPr>
        </p:nvSpPr>
        <p:spPr>
          <a:xfrm>
            <a:off x="550864" y="549275"/>
            <a:ext cx="3565524" cy="1997855"/>
          </a:xfrm>
        </p:spPr>
        <p:txBody>
          <a:bodyPr wrap="square" anchor="b">
            <a:normAutofit/>
          </a:bodyPr>
          <a:lstStyle/>
          <a:p>
            <a:pPr>
              <a:lnSpc>
                <a:spcPct val="90000"/>
              </a:lnSpc>
            </a:pPr>
            <a:r>
              <a:rPr lang="fr-FR" sz="2300" dirty="0" err="1"/>
              <a:t>Mediatorship</a:t>
            </a:r>
            <a:r>
              <a:rPr lang="fr-FR" sz="2300" dirty="0"/>
              <a:t>:</a:t>
            </a:r>
            <a:br>
              <a:rPr lang="fr-FR" sz="2300" dirty="0"/>
            </a:br>
            <a:r>
              <a:rPr lang="fr-FR" sz="2300" dirty="0" err="1"/>
              <a:t>Interconnectivity</a:t>
            </a:r>
            <a:r>
              <a:rPr lang="fr-FR" sz="2300" dirty="0"/>
              <a:t> </a:t>
            </a:r>
            <a:r>
              <a:rPr lang="fr-FR" sz="2300" dirty="0" err="1"/>
              <a:t>that</a:t>
            </a:r>
            <a:r>
              <a:rPr lang="fr-FR" sz="2300" dirty="0"/>
              <a:t> </a:t>
            </a:r>
            <a:r>
              <a:rPr lang="fr-FR" sz="2300" dirty="0" err="1"/>
              <a:t>elicits</a:t>
            </a:r>
            <a:r>
              <a:rPr lang="fr-FR" sz="2300" dirty="0"/>
              <a:t> </a:t>
            </a:r>
            <a:r>
              <a:rPr lang="fr-FR" sz="2300" dirty="0" err="1"/>
              <a:t>directinality</a:t>
            </a:r>
            <a:r>
              <a:rPr lang="fr-FR" sz="2300" dirty="0"/>
              <a:t> and </a:t>
            </a:r>
            <a:r>
              <a:rPr lang="fr-FR" sz="2300" dirty="0" err="1"/>
              <a:t>wayfinding</a:t>
            </a:r>
            <a:r>
              <a:rPr lang="fr-FR" sz="2300" dirty="0"/>
              <a:t> </a:t>
            </a:r>
            <a:r>
              <a:rPr lang="fr-FR" sz="2300" dirty="0" err="1"/>
              <a:t>through</a:t>
            </a:r>
            <a:r>
              <a:rPr lang="fr-FR" sz="2300" dirty="0"/>
              <a:t> the </a:t>
            </a:r>
            <a:r>
              <a:rPr lang="fr-FR" sz="2300" dirty="0" err="1"/>
              <a:t>autoethnographic</a:t>
            </a:r>
            <a:r>
              <a:rPr lang="fr-FR" sz="2300" dirty="0"/>
              <a:t> process </a:t>
            </a:r>
            <a:br>
              <a:rPr lang="fr-FR" sz="2300" dirty="0"/>
            </a:br>
            <a:endParaRPr lang="fr-FR" sz="2300" dirty="0"/>
          </a:p>
        </p:txBody>
      </p:sp>
      <p:sp>
        <p:nvSpPr>
          <p:cNvPr id="3" name="Espace réservé du contenu 2">
            <a:extLst>
              <a:ext uri="{FF2B5EF4-FFF2-40B4-BE49-F238E27FC236}">
                <a16:creationId xmlns:a16="http://schemas.microsoft.com/office/drawing/2014/main" id="{3A1B584F-D35D-D748-99F7-E2C4A9A7CCB1}"/>
              </a:ext>
            </a:extLst>
          </p:cNvPr>
          <p:cNvSpPr>
            <a:spLocks noGrp="1"/>
          </p:cNvSpPr>
          <p:nvPr>
            <p:ph idx="1"/>
          </p:nvPr>
        </p:nvSpPr>
        <p:spPr>
          <a:xfrm>
            <a:off x="550863" y="2678400"/>
            <a:ext cx="3565525" cy="3414425"/>
          </a:xfrm>
        </p:spPr>
        <p:txBody>
          <a:bodyPr anchor="t">
            <a:normAutofit/>
          </a:bodyPr>
          <a:lstStyle/>
          <a:p>
            <a:r>
              <a:rPr lang="en-AU" sz="1600" dirty="0"/>
              <a:t>As biomedicine is the dominant medical approach in the Western world, mediating pedagogies are needed to teach future practitioners about complementary and alternative medicine, as patients increasingly seek out these practices. </a:t>
            </a:r>
          </a:p>
          <a:p>
            <a:r>
              <a:rPr lang="en-AU" sz="1600" dirty="0"/>
              <a:t>Engaging with conflict and illness narratives</a:t>
            </a:r>
          </a:p>
          <a:p>
            <a:r>
              <a:rPr lang="en-AU" sz="1600" dirty="0"/>
              <a:t>Engendering Conflict Wisdom</a:t>
            </a:r>
            <a:endParaRPr lang="fr-FR" sz="1600" dirty="0"/>
          </a:p>
        </p:txBody>
      </p:sp>
      <p:pic>
        <p:nvPicPr>
          <p:cNvPr id="10" name="Image 9">
            <a:extLst>
              <a:ext uri="{FF2B5EF4-FFF2-40B4-BE49-F238E27FC236}">
                <a16:creationId xmlns:a16="http://schemas.microsoft.com/office/drawing/2014/main" id="{0AACE215-0FD2-E14B-A284-0F034B7A74E8}"/>
              </a:ext>
            </a:extLst>
          </p:cNvPr>
          <p:cNvPicPr>
            <a:picLocks noChangeAspect="1"/>
          </p:cNvPicPr>
          <p:nvPr/>
        </p:nvPicPr>
        <p:blipFill rotWithShape="1">
          <a:blip r:embed="rId2"/>
          <a:srcRect/>
          <a:stretch/>
        </p:blipFill>
        <p:spPr>
          <a:xfrm>
            <a:off x="5588000" y="862806"/>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grpSp>
        <p:nvGrpSpPr>
          <p:cNvPr id="17" name="Group 16">
            <a:extLst>
              <a:ext uri="{FF2B5EF4-FFF2-40B4-BE49-F238E27FC236}">
                <a16:creationId xmlns:a16="http://schemas.microsoft.com/office/drawing/2014/main" id="{183B29DA-9BB8-4BA8-B8E1-8C2B544078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22156" y="4143453"/>
            <a:ext cx="734257" cy="760506"/>
            <a:chOff x="5243759" y="1363788"/>
            <a:chExt cx="734257" cy="760506"/>
          </a:xfrm>
        </p:grpSpPr>
        <p:sp>
          <p:nvSpPr>
            <p:cNvPr id="18" name="Freeform 5">
              <a:extLst>
                <a:ext uri="{FF2B5EF4-FFF2-40B4-BE49-F238E27FC236}">
                  <a16:creationId xmlns:a16="http://schemas.microsoft.com/office/drawing/2014/main" id="{D02496F8-166D-469A-8040-08608013BF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6">
              <a:extLst>
                <a:ext uri="{FF2B5EF4-FFF2-40B4-BE49-F238E27FC236}">
                  <a16:creationId xmlns:a16="http://schemas.microsoft.com/office/drawing/2014/main" id="{23E648A7-A02A-4DC7-9FEC-489F1BA6F7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8">
              <a:extLst>
                <a:ext uri="{FF2B5EF4-FFF2-40B4-BE49-F238E27FC236}">
                  <a16:creationId xmlns:a16="http://schemas.microsoft.com/office/drawing/2014/main" id="{4EF573B1-38BC-4C7B-894C-BE3864A04A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2" name="Oval 21">
            <a:extLst>
              <a:ext uri="{FF2B5EF4-FFF2-40B4-BE49-F238E27FC236}">
                <a16:creationId xmlns:a16="http://schemas.microsoft.com/office/drawing/2014/main" id="{647A77D8-817B-4A9F-86AA-FE781E813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96478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8E8647F-DE65-7B48-9EBC-D0A56F688D82}"/>
              </a:ext>
            </a:extLst>
          </p:cNvPr>
          <p:cNvSpPr>
            <a:spLocks noGrp="1"/>
          </p:cNvSpPr>
          <p:nvPr>
            <p:ph type="title"/>
          </p:nvPr>
        </p:nvSpPr>
        <p:spPr>
          <a:xfrm>
            <a:off x="6201412" y="549275"/>
            <a:ext cx="5437185" cy="1997855"/>
          </a:xfrm>
        </p:spPr>
        <p:txBody>
          <a:bodyPr wrap="square" anchor="b">
            <a:normAutofit/>
          </a:bodyPr>
          <a:lstStyle/>
          <a:p>
            <a:pPr>
              <a:lnSpc>
                <a:spcPct val="90000"/>
              </a:lnSpc>
            </a:pPr>
            <a:r>
              <a:rPr lang="fr-FR"/>
              <a:t>Mediatorship: </a:t>
            </a:r>
            <a:br>
              <a:rPr lang="fr-FR"/>
            </a:br>
            <a:r>
              <a:rPr lang="fr-FR"/>
              <a:t>A Vessel of Mediation Practices</a:t>
            </a:r>
          </a:p>
        </p:txBody>
      </p:sp>
      <p:pic>
        <p:nvPicPr>
          <p:cNvPr id="4" name="Image 3">
            <a:extLst>
              <a:ext uri="{FF2B5EF4-FFF2-40B4-BE49-F238E27FC236}">
                <a16:creationId xmlns:a16="http://schemas.microsoft.com/office/drawing/2014/main" id="{0F7827DE-F355-144E-A7D5-8549EEF8D396}"/>
              </a:ext>
            </a:extLst>
          </p:cNvPr>
          <p:cNvPicPr>
            <a:picLocks noChangeAspect="1"/>
          </p:cNvPicPr>
          <p:nvPr/>
        </p:nvPicPr>
        <p:blipFill>
          <a:blip r:embed="rId2"/>
          <a:stretch>
            <a:fillRect/>
          </a:stretch>
        </p:blipFill>
        <p:spPr>
          <a:xfrm>
            <a:off x="553403" y="882969"/>
            <a:ext cx="5092062" cy="5092062"/>
          </a:xfrm>
          <a:custGeom>
            <a:avLst/>
            <a:gdLst/>
            <a:ahLst/>
            <a:cxnLst/>
            <a:rect l="l" t="t" r="r" b="b"/>
            <a:pathLst>
              <a:path w="5092062" h="5759450">
                <a:moveTo>
                  <a:pt x="0" y="0"/>
                </a:moveTo>
                <a:lnTo>
                  <a:pt x="5092062" y="0"/>
                </a:lnTo>
                <a:lnTo>
                  <a:pt x="5092062" y="5759450"/>
                </a:lnTo>
                <a:lnTo>
                  <a:pt x="0" y="5759450"/>
                </a:lnTo>
                <a:close/>
              </a:path>
            </a:pathLst>
          </a:custGeom>
        </p:spPr>
      </p:pic>
      <p:sp>
        <p:nvSpPr>
          <p:cNvPr id="3" name="Espace réservé du contenu 2">
            <a:extLst>
              <a:ext uri="{FF2B5EF4-FFF2-40B4-BE49-F238E27FC236}">
                <a16:creationId xmlns:a16="http://schemas.microsoft.com/office/drawing/2014/main" id="{F5E47D1C-24C3-864F-A89C-0467EF07F3A9}"/>
              </a:ext>
            </a:extLst>
          </p:cNvPr>
          <p:cNvSpPr>
            <a:spLocks noGrp="1"/>
          </p:cNvSpPr>
          <p:nvPr>
            <p:ph idx="1"/>
          </p:nvPr>
        </p:nvSpPr>
        <p:spPr>
          <a:xfrm>
            <a:off x="6201410" y="2677306"/>
            <a:ext cx="5772876" cy="3952094"/>
          </a:xfrm>
        </p:spPr>
        <p:txBody>
          <a:bodyPr anchor="t">
            <a:normAutofit lnSpcReduction="10000"/>
          </a:bodyPr>
          <a:lstStyle/>
          <a:p>
            <a:pPr>
              <a:lnSpc>
                <a:spcPct val="100000"/>
              </a:lnSpc>
            </a:pPr>
            <a:r>
              <a:rPr lang="fr-FR" sz="1900" dirty="0" err="1"/>
              <a:t>Using</a:t>
            </a:r>
            <a:r>
              <a:rPr lang="fr-FR" sz="1900" dirty="0"/>
              <a:t> </a:t>
            </a:r>
            <a:r>
              <a:rPr lang="fr-FR" sz="1900" dirty="0" err="1"/>
              <a:t>Conflict</a:t>
            </a:r>
            <a:r>
              <a:rPr lang="fr-FR" sz="1900" dirty="0"/>
              <a:t> </a:t>
            </a:r>
            <a:r>
              <a:rPr lang="fr-FR" sz="1900" dirty="0" err="1"/>
              <a:t>Resolution</a:t>
            </a:r>
            <a:r>
              <a:rPr lang="fr-FR" sz="1900" dirty="0"/>
              <a:t> to </a:t>
            </a:r>
            <a:r>
              <a:rPr lang="fr-FR" sz="1900" dirty="0" err="1"/>
              <a:t>meet</a:t>
            </a:r>
            <a:r>
              <a:rPr lang="fr-FR" sz="1900" dirty="0"/>
              <a:t> the U.N. </a:t>
            </a:r>
            <a:r>
              <a:rPr lang="fr-FR" sz="1900" dirty="0" err="1"/>
              <a:t>Development</a:t>
            </a:r>
            <a:r>
              <a:rPr lang="fr-FR" sz="1900" dirty="0"/>
              <a:t> Goals</a:t>
            </a:r>
          </a:p>
          <a:p>
            <a:pPr>
              <a:lnSpc>
                <a:spcPct val="100000"/>
              </a:lnSpc>
            </a:pPr>
            <a:r>
              <a:rPr lang="fr-FR" sz="1900" dirty="0" err="1"/>
              <a:t>Incorporating</a:t>
            </a:r>
            <a:r>
              <a:rPr lang="fr-FR" sz="1900" dirty="0"/>
              <a:t> </a:t>
            </a:r>
            <a:r>
              <a:rPr lang="fr-FR" sz="1900" i="1" dirty="0"/>
              <a:t>Nations United</a:t>
            </a:r>
            <a:r>
              <a:rPr lang="fr-FR" sz="1900" dirty="0"/>
              <a:t>: </a:t>
            </a:r>
            <a:r>
              <a:rPr lang="fr-FR" sz="1900" dirty="0">
                <a:hlinkClick r:id="rId3"/>
              </a:rPr>
              <a:t>https://www.un.org/sustainabledevelopment/blog/2020/09/united-nations-calls-for-collective-action-in-special-2020-broadcast/</a:t>
            </a:r>
            <a:endParaRPr lang="fr-FR" sz="1900" dirty="0"/>
          </a:p>
          <a:p>
            <a:pPr>
              <a:lnSpc>
                <a:spcPct val="100000"/>
              </a:lnSpc>
            </a:pPr>
            <a:r>
              <a:rPr lang="fr-FR" sz="1900" dirty="0" err="1"/>
              <a:t>Engaging</a:t>
            </a:r>
            <a:r>
              <a:rPr lang="fr-FR" sz="1900" dirty="0"/>
              <a:t> </a:t>
            </a:r>
            <a:r>
              <a:rPr lang="fr-FR" sz="1900" dirty="0" err="1"/>
              <a:t>with</a:t>
            </a:r>
            <a:r>
              <a:rPr lang="fr-FR" sz="1900" dirty="0"/>
              <a:t> </a:t>
            </a:r>
            <a:r>
              <a:rPr lang="fr-FR" sz="1900" dirty="0" err="1"/>
              <a:t>Conflict</a:t>
            </a:r>
            <a:r>
              <a:rPr lang="fr-FR" sz="1900" dirty="0"/>
              <a:t> Narratives</a:t>
            </a:r>
          </a:p>
          <a:p>
            <a:pPr>
              <a:lnSpc>
                <a:spcPct val="100000"/>
              </a:lnSpc>
            </a:pPr>
            <a:r>
              <a:rPr lang="fr-FR" sz="1900" dirty="0" err="1"/>
              <a:t>Accomapnying</a:t>
            </a:r>
            <a:r>
              <a:rPr lang="fr-FR" sz="1900" dirty="0"/>
              <a:t> </a:t>
            </a:r>
            <a:r>
              <a:rPr lang="fr-FR" sz="1900" dirty="0" err="1"/>
              <a:t>students</a:t>
            </a:r>
            <a:r>
              <a:rPr lang="fr-FR" sz="1900" dirty="0"/>
              <a:t> as </a:t>
            </a:r>
            <a:r>
              <a:rPr lang="fr-FR" sz="1900" dirty="0" err="1"/>
              <a:t>they</a:t>
            </a:r>
            <a:r>
              <a:rPr lang="fr-FR" sz="1900" dirty="0"/>
              <a:t> engage in </a:t>
            </a:r>
            <a:r>
              <a:rPr lang="fr-FR" sz="1900" dirty="0" err="1"/>
              <a:t>reflexive</a:t>
            </a:r>
            <a:r>
              <a:rPr lang="fr-FR" sz="1900" dirty="0"/>
              <a:t> and </a:t>
            </a:r>
            <a:r>
              <a:rPr lang="fr-FR" sz="1900" dirty="0" err="1"/>
              <a:t>tranformative</a:t>
            </a:r>
            <a:r>
              <a:rPr lang="fr-FR" sz="1900" dirty="0"/>
              <a:t> </a:t>
            </a:r>
            <a:r>
              <a:rPr lang="fr-FR" sz="1900" dirty="0" err="1"/>
              <a:t>learning</a:t>
            </a:r>
            <a:r>
              <a:rPr lang="fr-FR" sz="1900" dirty="0"/>
              <a:t> </a:t>
            </a:r>
            <a:r>
              <a:rPr lang="fr-FR" sz="1900" dirty="0" err="1"/>
              <a:t>processes</a:t>
            </a:r>
            <a:endParaRPr lang="fr-FR" sz="1900" dirty="0"/>
          </a:p>
          <a:p>
            <a:pPr>
              <a:lnSpc>
                <a:spcPct val="100000"/>
              </a:lnSpc>
            </a:pPr>
            <a:r>
              <a:rPr lang="fr-FR" sz="1900" dirty="0" err="1"/>
              <a:t>Beholding</a:t>
            </a:r>
            <a:r>
              <a:rPr lang="fr-FR" sz="1900" dirty="0"/>
              <a:t> an </a:t>
            </a:r>
            <a:r>
              <a:rPr lang="fr-FR" sz="1900" dirty="0" err="1"/>
              <a:t>Interrelated</a:t>
            </a:r>
            <a:r>
              <a:rPr lang="fr-FR" sz="1900" dirty="0"/>
              <a:t> and </a:t>
            </a:r>
            <a:r>
              <a:rPr lang="fr-FR" sz="1900" dirty="0" err="1"/>
              <a:t>Interconnected</a:t>
            </a:r>
            <a:r>
              <a:rPr lang="fr-FR" sz="1900" dirty="0"/>
              <a:t> </a:t>
            </a:r>
            <a:r>
              <a:rPr lang="fr-FR" sz="1900" dirty="0" err="1"/>
              <a:t>Worldview</a:t>
            </a:r>
            <a:endParaRPr lang="fr-FR" sz="1900" dirty="0"/>
          </a:p>
        </p:txBody>
      </p:sp>
    </p:spTree>
    <p:extLst>
      <p:ext uri="{BB962C8B-B14F-4D97-AF65-F5344CB8AC3E}">
        <p14:creationId xmlns:p14="http://schemas.microsoft.com/office/powerpoint/2010/main" val="2520947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576A24-5899-3740-974B-0FCC43D982E6}"/>
              </a:ext>
            </a:extLst>
          </p:cNvPr>
          <p:cNvSpPr>
            <a:spLocks noGrp="1"/>
          </p:cNvSpPr>
          <p:nvPr>
            <p:ph type="title"/>
          </p:nvPr>
        </p:nvSpPr>
        <p:spPr>
          <a:xfrm>
            <a:off x="0" y="4242815"/>
            <a:ext cx="12191999" cy="2615184"/>
          </a:xfrm>
        </p:spPr>
        <p:txBody>
          <a:bodyPr vert="horz" lIns="91440" tIns="45720" rIns="91440" bIns="45720" rtlCol="0" anchor="b">
            <a:normAutofit fontScale="90000"/>
          </a:bodyPr>
          <a:lstStyle/>
          <a:p>
            <a:r>
              <a:rPr lang="en-US" sz="2000" dirty="0">
                <a:solidFill>
                  <a:schemeClr val="tx1">
                    <a:lumMod val="85000"/>
                    <a:lumOff val="15000"/>
                  </a:schemeClr>
                </a:solidFill>
              </a:rPr>
              <a:t>From </a:t>
            </a:r>
            <a:r>
              <a:rPr lang="en-US" sz="2000" b="1" dirty="0">
                <a:solidFill>
                  <a:schemeClr val="tx1">
                    <a:lumMod val="85000"/>
                    <a:lumOff val="15000"/>
                  </a:schemeClr>
                </a:solidFill>
              </a:rPr>
              <a:t>New Deal Art </a:t>
            </a:r>
            <a:r>
              <a:rPr lang="en-US" sz="2000" dirty="0">
                <a:solidFill>
                  <a:schemeClr val="tx1">
                    <a:lumMod val="85000"/>
                    <a:lumOff val="15000"/>
                  </a:schemeClr>
                </a:solidFill>
              </a:rPr>
              <a:t>inspired from the Pollock Krasner House and Study Center to</a:t>
            </a:r>
            <a:r>
              <a:rPr lang="en-US" sz="2000" b="1" dirty="0">
                <a:solidFill>
                  <a:schemeClr val="tx1">
                    <a:lumMod val="85000"/>
                    <a:lumOff val="15000"/>
                  </a:schemeClr>
                </a:solidFill>
              </a:rPr>
              <a:t> Green New Deal Storytelling has led to developing presentations and pedagogy for High School students in Valais-generating a cultural shift</a:t>
            </a:r>
            <a:br>
              <a:rPr lang="en-US" sz="2000" dirty="0">
                <a:solidFill>
                  <a:schemeClr val="tx1">
                    <a:lumMod val="85000"/>
                    <a:lumOff val="15000"/>
                  </a:schemeClr>
                </a:solidFill>
              </a:rPr>
            </a:br>
            <a:r>
              <a:rPr lang="en-US" sz="2000" dirty="0">
                <a:solidFill>
                  <a:schemeClr val="tx1">
                    <a:lumMod val="85000"/>
                    <a:lumOff val="15000"/>
                  </a:schemeClr>
                </a:solidFill>
              </a:rPr>
              <a:t>“</a:t>
            </a:r>
            <a:r>
              <a:rPr lang="fr-CH" sz="2000" b="1" dirty="0">
                <a:solidFill>
                  <a:srgbClr val="FFFFFF"/>
                </a:solidFill>
              </a:rPr>
              <a:t>I </a:t>
            </a:r>
            <a:r>
              <a:rPr lang="fr-CH" sz="2000" b="1" dirty="0" err="1">
                <a:solidFill>
                  <a:srgbClr val="FFFFFF"/>
                </a:solidFill>
              </a:rPr>
              <a:t>will</a:t>
            </a:r>
            <a:r>
              <a:rPr lang="fr-CH" sz="2000" b="1" dirty="0">
                <a:solidFill>
                  <a:srgbClr val="FFFFFF"/>
                </a:solidFill>
              </a:rPr>
              <a:t> propose a </a:t>
            </a:r>
            <a:r>
              <a:rPr lang="fr-CH" sz="2000" b="1" dirty="0" err="1">
                <a:solidFill>
                  <a:srgbClr val="FFFFFF"/>
                </a:solidFill>
              </a:rPr>
              <a:t>European</a:t>
            </a:r>
            <a:r>
              <a:rPr lang="fr-CH" sz="2000" b="1" dirty="0">
                <a:solidFill>
                  <a:srgbClr val="FFFFFF"/>
                </a:solidFill>
              </a:rPr>
              <a:t> Green Deal in </a:t>
            </a:r>
            <a:r>
              <a:rPr lang="fr-CH" sz="2000" b="1" dirty="0" err="1">
                <a:solidFill>
                  <a:srgbClr val="FFFFFF"/>
                </a:solidFill>
              </a:rPr>
              <a:t>my</a:t>
            </a:r>
            <a:r>
              <a:rPr lang="fr-CH" sz="2000" b="1" dirty="0">
                <a:solidFill>
                  <a:srgbClr val="FFFFFF"/>
                </a:solidFill>
              </a:rPr>
              <a:t> first 100 </a:t>
            </a:r>
            <a:r>
              <a:rPr lang="fr-CH" sz="2000" b="1" dirty="0" err="1">
                <a:solidFill>
                  <a:srgbClr val="FFFFFF"/>
                </a:solidFill>
              </a:rPr>
              <a:t>days</a:t>
            </a:r>
            <a:r>
              <a:rPr lang="fr-CH" sz="2000" b="1" dirty="0">
                <a:solidFill>
                  <a:srgbClr val="FFFFFF"/>
                </a:solidFill>
              </a:rPr>
              <a:t> in office. </a:t>
            </a:r>
            <a:br>
              <a:rPr lang="fr-CH" sz="2000" dirty="0">
                <a:solidFill>
                  <a:srgbClr val="FFFFFF"/>
                </a:solidFill>
              </a:rPr>
            </a:br>
            <a:r>
              <a:rPr lang="fr-CH" sz="2000" dirty="0">
                <a:solidFill>
                  <a:srgbClr val="FFFFFF"/>
                </a:solidFill>
              </a:rPr>
              <a:t>This </a:t>
            </a:r>
            <a:r>
              <a:rPr lang="fr-CH" sz="2000" dirty="0" err="1">
                <a:solidFill>
                  <a:srgbClr val="FFFFFF"/>
                </a:solidFill>
              </a:rPr>
              <a:t>will</a:t>
            </a:r>
            <a:r>
              <a:rPr lang="fr-CH" sz="2000" dirty="0">
                <a:solidFill>
                  <a:srgbClr val="FFFFFF"/>
                </a:solidFill>
              </a:rPr>
              <a:t> </a:t>
            </a:r>
            <a:r>
              <a:rPr lang="fr-CH" sz="2000" dirty="0" err="1">
                <a:solidFill>
                  <a:srgbClr val="FFFFFF"/>
                </a:solidFill>
              </a:rPr>
              <a:t>include</a:t>
            </a:r>
            <a:r>
              <a:rPr lang="fr-CH" sz="2000" dirty="0">
                <a:solidFill>
                  <a:srgbClr val="FFFFFF"/>
                </a:solidFill>
              </a:rPr>
              <a:t> the </a:t>
            </a:r>
            <a:r>
              <a:rPr lang="fr-CH" sz="2000" b="1" dirty="0">
                <a:solidFill>
                  <a:srgbClr val="FFFFFF"/>
                </a:solidFill>
              </a:rPr>
              <a:t>first </a:t>
            </a:r>
            <a:r>
              <a:rPr lang="fr-CH" sz="2000" b="1" dirty="0" err="1">
                <a:solidFill>
                  <a:srgbClr val="FFFFFF"/>
                </a:solidFill>
              </a:rPr>
              <a:t>European</a:t>
            </a:r>
            <a:r>
              <a:rPr lang="fr-CH" sz="2000" b="1" dirty="0">
                <a:solidFill>
                  <a:srgbClr val="FFFFFF"/>
                </a:solidFill>
              </a:rPr>
              <a:t> </a:t>
            </a:r>
            <a:r>
              <a:rPr lang="fr-CH" sz="2000" b="1" dirty="0" err="1">
                <a:solidFill>
                  <a:srgbClr val="FFFFFF"/>
                </a:solidFill>
              </a:rPr>
              <a:t>Climate</a:t>
            </a:r>
            <a:r>
              <a:rPr lang="fr-CH" sz="2000" b="1" dirty="0">
                <a:solidFill>
                  <a:srgbClr val="FFFFFF"/>
                </a:solidFill>
              </a:rPr>
              <a:t> Law to </a:t>
            </a:r>
            <a:r>
              <a:rPr lang="fr-CH" sz="2000" b="1" dirty="0" err="1">
                <a:solidFill>
                  <a:srgbClr val="FFFFFF"/>
                </a:solidFill>
              </a:rPr>
              <a:t>enshrine</a:t>
            </a:r>
            <a:r>
              <a:rPr lang="fr-CH" sz="2000" b="1" dirty="0">
                <a:solidFill>
                  <a:srgbClr val="FFFFFF"/>
                </a:solidFill>
              </a:rPr>
              <a:t> the 2050 </a:t>
            </a:r>
            <a:r>
              <a:rPr lang="fr-CH" sz="2000" b="1" dirty="0" err="1">
                <a:solidFill>
                  <a:srgbClr val="FFFFFF"/>
                </a:solidFill>
              </a:rPr>
              <a:t>climate</a:t>
            </a:r>
            <a:r>
              <a:rPr lang="fr-CH" sz="2000" b="1" dirty="0">
                <a:solidFill>
                  <a:srgbClr val="FFFFFF"/>
                </a:solidFill>
              </a:rPr>
              <a:t>- </a:t>
            </a:r>
            <a:r>
              <a:rPr lang="fr-CH" sz="2000" b="1" dirty="0" err="1">
                <a:solidFill>
                  <a:srgbClr val="FFFFFF"/>
                </a:solidFill>
              </a:rPr>
              <a:t>neutrality</a:t>
            </a:r>
            <a:r>
              <a:rPr lang="fr-CH" sz="2000" b="1" dirty="0">
                <a:solidFill>
                  <a:srgbClr val="FFFFFF"/>
                </a:solidFill>
              </a:rPr>
              <a:t> </a:t>
            </a:r>
            <a:r>
              <a:rPr lang="fr-CH" sz="2000" b="1" dirty="0" err="1">
                <a:solidFill>
                  <a:srgbClr val="FFFFFF"/>
                </a:solidFill>
              </a:rPr>
              <a:t>target</a:t>
            </a:r>
            <a:r>
              <a:rPr lang="fr-CH" sz="2000" b="1" dirty="0">
                <a:solidFill>
                  <a:srgbClr val="FFFFFF"/>
                </a:solidFill>
              </a:rPr>
              <a:t> </a:t>
            </a:r>
            <a:r>
              <a:rPr lang="fr-CH" sz="2000" b="1" dirty="0" err="1">
                <a:solidFill>
                  <a:srgbClr val="FFFFFF"/>
                </a:solidFill>
              </a:rPr>
              <a:t>into</a:t>
            </a:r>
            <a:r>
              <a:rPr lang="fr-CH" sz="2000" b="1" dirty="0">
                <a:solidFill>
                  <a:srgbClr val="FFFFFF"/>
                </a:solidFill>
              </a:rPr>
              <a:t> </a:t>
            </a:r>
            <a:r>
              <a:rPr lang="fr-CH" sz="2000" b="1" dirty="0" err="1">
                <a:solidFill>
                  <a:srgbClr val="FFFFFF"/>
                </a:solidFill>
              </a:rPr>
              <a:t>law</a:t>
            </a:r>
            <a:r>
              <a:rPr lang="fr-CH" sz="2000" b="1" dirty="0">
                <a:solidFill>
                  <a:srgbClr val="FFFFFF"/>
                </a:solidFill>
              </a:rPr>
              <a:t>. </a:t>
            </a:r>
            <a:br>
              <a:rPr lang="fr-CH" sz="2000" dirty="0">
                <a:solidFill>
                  <a:srgbClr val="FFFFFF"/>
                </a:solidFill>
              </a:rPr>
            </a:br>
            <a:r>
              <a:rPr lang="fr-CH" sz="2000" i="1" dirty="0">
                <a:solidFill>
                  <a:srgbClr val="FFFFFF"/>
                </a:solidFill>
              </a:rPr>
              <a:t>I have been </a:t>
            </a:r>
            <a:r>
              <a:rPr lang="fr-CH" sz="2000" i="1" dirty="0" err="1">
                <a:solidFill>
                  <a:srgbClr val="FFFFFF"/>
                </a:solidFill>
              </a:rPr>
              <a:t>inspired</a:t>
            </a:r>
            <a:r>
              <a:rPr lang="fr-CH" sz="2000" i="1" dirty="0">
                <a:solidFill>
                  <a:srgbClr val="FFFFFF"/>
                </a:solidFill>
              </a:rPr>
              <a:t> by the passion, conviction and </a:t>
            </a:r>
            <a:r>
              <a:rPr lang="fr-CH" sz="2000" i="1" dirty="0" err="1">
                <a:solidFill>
                  <a:srgbClr val="FFFFFF"/>
                </a:solidFill>
              </a:rPr>
              <a:t>energy</a:t>
            </a:r>
            <a:r>
              <a:rPr lang="fr-CH" sz="2000" i="1" dirty="0">
                <a:solidFill>
                  <a:srgbClr val="FFFFFF"/>
                </a:solidFill>
              </a:rPr>
              <a:t> of the millions of </a:t>
            </a:r>
            <a:r>
              <a:rPr lang="fr-CH" sz="2000" i="1" dirty="0" err="1">
                <a:solidFill>
                  <a:srgbClr val="FFFFFF"/>
                </a:solidFill>
              </a:rPr>
              <a:t>our</a:t>
            </a:r>
            <a:r>
              <a:rPr lang="fr-CH" sz="2000" i="1" dirty="0">
                <a:solidFill>
                  <a:srgbClr val="FFFFFF"/>
                </a:solidFill>
              </a:rPr>
              <a:t> </a:t>
            </a:r>
            <a:r>
              <a:rPr lang="fr-CH" sz="2000" i="1" dirty="0" err="1">
                <a:solidFill>
                  <a:srgbClr val="FFFFFF"/>
                </a:solidFill>
              </a:rPr>
              <a:t>young</a:t>
            </a:r>
            <a:r>
              <a:rPr lang="fr-CH" sz="2000" i="1" dirty="0">
                <a:solidFill>
                  <a:srgbClr val="FFFFFF"/>
                </a:solidFill>
              </a:rPr>
              <a:t> people </a:t>
            </a:r>
            <a:r>
              <a:rPr lang="fr-CH" sz="2000" i="1" dirty="0" err="1">
                <a:solidFill>
                  <a:srgbClr val="FFFFFF"/>
                </a:solidFill>
              </a:rPr>
              <a:t>making</a:t>
            </a:r>
            <a:r>
              <a:rPr lang="fr-CH" sz="2000" i="1" dirty="0">
                <a:solidFill>
                  <a:srgbClr val="FFFFFF"/>
                </a:solidFill>
              </a:rPr>
              <a:t> </a:t>
            </a:r>
            <a:r>
              <a:rPr lang="fr-CH" sz="2000" i="1" dirty="0" err="1">
                <a:solidFill>
                  <a:srgbClr val="FFFFFF"/>
                </a:solidFill>
              </a:rPr>
              <a:t>their</a:t>
            </a:r>
            <a:r>
              <a:rPr lang="fr-CH" sz="2000" i="1" dirty="0">
                <a:solidFill>
                  <a:srgbClr val="FFFFFF"/>
                </a:solidFill>
              </a:rPr>
              <a:t> </a:t>
            </a:r>
            <a:r>
              <a:rPr lang="fr-CH" sz="2000" i="1" dirty="0" err="1">
                <a:solidFill>
                  <a:srgbClr val="FFFFFF"/>
                </a:solidFill>
              </a:rPr>
              <a:t>voice</a:t>
            </a:r>
            <a:r>
              <a:rPr lang="fr-CH" sz="2000" i="1" dirty="0">
                <a:solidFill>
                  <a:srgbClr val="FFFFFF"/>
                </a:solidFill>
              </a:rPr>
              <a:t> </a:t>
            </a:r>
            <a:r>
              <a:rPr lang="fr-CH" sz="2000" i="1" dirty="0" err="1">
                <a:solidFill>
                  <a:srgbClr val="FFFFFF"/>
                </a:solidFill>
              </a:rPr>
              <a:t>heard</a:t>
            </a:r>
            <a:r>
              <a:rPr lang="fr-CH" sz="2000" i="1" dirty="0">
                <a:solidFill>
                  <a:srgbClr val="FFFFFF"/>
                </a:solidFill>
              </a:rPr>
              <a:t> on </a:t>
            </a:r>
            <a:r>
              <a:rPr lang="fr-CH" sz="2000" i="1" dirty="0" err="1">
                <a:solidFill>
                  <a:srgbClr val="FFFFFF"/>
                </a:solidFill>
              </a:rPr>
              <a:t>our</a:t>
            </a:r>
            <a:r>
              <a:rPr lang="fr-CH" sz="2000" i="1" dirty="0">
                <a:solidFill>
                  <a:srgbClr val="FFFFFF"/>
                </a:solidFill>
              </a:rPr>
              <a:t> </a:t>
            </a:r>
            <a:r>
              <a:rPr lang="fr-CH" sz="2000" i="1" dirty="0" err="1">
                <a:solidFill>
                  <a:srgbClr val="FFFFFF"/>
                </a:solidFill>
              </a:rPr>
              <a:t>streets</a:t>
            </a:r>
            <a:r>
              <a:rPr lang="fr-CH" sz="2000" i="1" dirty="0">
                <a:solidFill>
                  <a:srgbClr val="FFFFFF"/>
                </a:solidFill>
              </a:rPr>
              <a:t> and in </a:t>
            </a:r>
            <a:r>
              <a:rPr lang="fr-CH" sz="2000" i="1" dirty="0" err="1">
                <a:solidFill>
                  <a:srgbClr val="FFFFFF"/>
                </a:solidFill>
              </a:rPr>
              <a:t>our</a:t>
            </a:r>
            <a:r>
              <a:rPr lang="fr-CH" sz="2000" i="1" dirty="0">
                <a:solidFill>
                  <a:srgbClr val="FFFFFF"/>
                </a:solidFill>
              </a:rPr>
              <a:t> </a:t>
            </a:r>
            <a:r>
              <a:rPr lang="fr-CH" sz="2000" i="1" dirty="0" err="1">
                <a:solidFill>
                  <a:srgbClr val="FFFFFF"/>
                </a:solidFill>
              </a:rPr>
              <a:t>hearts</a:t>
            </a:r>
            <a:r>
              <a:rPr lang="fr-CH" sz="2000" i="1" dirty="0">
                <a:solidFill>
                  <a:srgbClr val="FFFFFF"/>
                </a:solidFill>
              </a:rPr>
              <a:t>. It </a:t>
            </a:r>
            <a:r>
              <a:rPr lang="fr-CH" sz="2000" i="1" dirty="0" err="1">
                <a:solidFill>
                  <a:srgbClr val="FFFFFF"/>
                </a:solidFill>
              </a:rPr>
              <a:t>is</a:t>
            </a:r>
            <a:r>
              <a:rPr lang="fr-CH" sz="2000" i="1" dirty="0">
                <a:solidFill>
                  <a:srgbClr val="FFFFFF"/>
                </a:solidFill>
              </a:rPr>
              <a:t> </a:t>
            </a:r>
            <a:r>
              <a:rPr lang="fr-CH" sz="2000" i="1" dirty="0" err="1">
                <a:solidFill>
                  <a:srgbClr val="FFFFFF"/>
                </a:solidFill>
              </a:rPr>
              <a:t>our</a:t>
            </a:r>
            <a:r>
              <a:rPr lang="fr-CH" sz="2000" i="1" dirty="0">
                <a:solidFill>
                  <a:srgbClr val="FFFFFF"/>
                </a:solidFill>
              </a:rPr>
              <a:t> </a:t>
            </a:r>
            <a:r>
              <a:rPr lang="fr-CH" sz="2000" i="1" dirty="0" err="1">
                <a:solidFill>
                  <a:srgbClr val="FFFFFF"/>
                </a:solidFill>
              </a:rPr>
              <a:t>generational</a:t>
            </a:r>
            <a:r>
              <a:rPr lang="fr-CH" sz="2000" i="1" dirty="0">
                <a:solidFill>
                  <a:srgbClr val="FFFFFF"/>
                </a:solidFill>
              </a:rPr>
              <a:t> </a:t>
            </a:r>
            <a:r>
              <a:rPr lang="fr-CH" sz="2000" i="1" dirty="0" err="1">
                <a:solidFill>
                  <a:srgbClr val="FFFFFF"/>
                </a:solidFill>
              </a:rPr>
              <a:t>duty</a:t>
            </a:r>
            <a:r>
              <a:rPr lang="fr-CH" sz="2000" i="1" dirty="0">
                <a:solidFill>
                  <a:srgbClr val="FFFFFF"/>
                </a:solidFill>
              </a:rPr>
              <a:t> to </a:t>
            </a:r>
            <a:r>
              <a:rPr lang="fr-CH" sz="2000" i="1" dirty="0" err="1">
                <a:solidFill>
                  <a:srgbClr val="FFFFFF"/>
                </a:solidFill>
              </a:rPr>
              <a:t>deliver</a:t>
            </a:r>
            <a:r>
              <a:rPr lang="fr-CH" sz="2000" i="1" dirty="0">
                <a:solidFill>
                  <a:srgbClr val="FFFFFF"/>
                </a:solidFill>
              </a:rPr>
              <a:t> for </a:t>
            </a:r>
            <a:r>
              <a:rPr lang="fr-CH" sz="2000" i="1" dirty="0" err="1">
                <a:solidFill>
                  <a:srgbClr val="FFFFFF"/>
                </a:solidFill>
              </a:rPr>
              <a:t>them</a:t>
            </a:r>
            <a:r>
              <a:rPr lang="fr-CH" sz="2000" i="1" dirty="0">
                <a:solidFill>
                  <a:srgbClr val="FFFFFF"/>
                </a:solidFill>
              </a:rPr>
              <a:t>.» </a:t>
            </a:r>
            <a:br>
              <a:rPr lang="fr-CH" sz="2000" dirty="0">
                <a:solidFill>
                  <a:srgbClr val="FFFFFF"/>
                </a:solidFill>
              </a:rPr>
            </a:br>
            <a:r>
              <a:rPr lang="fr-CH" sz="2000" dirty="0">
                <a:solidFill>
                  <a:srgbClr val="FFFFFF"/>
                </a:solidFill>
              </a:rPr>
              <a:t>-Ursula </a:t>
            </a:r>
            <a:r>
              <a:rPr lang="fr-CH" sz="2000" dirty="0" err="1">
                <a:solidFill>
                  <a:srgbClr val="FFFFFF"/>
                </a:solidFill>
              </a:rPr>
              <a:t>von</a:t>
            </a:r>
            <a:r>
              <a:rPr lang="fr-CH" sz="2000" dirty="0">
                <a:solidFill>
                  <a:srgbClr val="FFFFFF"/>
                </a:solidFill>
              </a:rPr>
              <a:t> der </a:t>
            </a:r>
            <a:r>
              <a:rPr lang="fr-CH" sz="2000" dirty="0" err="1">
                <a:solidFill>
                  <a:srgbClr val="FFFFFF"/>
                </a:solidFill>
              </a:rPr>
              <a:t>Leyen</a:t>
            </a:r>
            <a:br>
              <a:rPr lang="fr-CH" sz="2000" dirty="0">
                <a:solidFill>
                  <a:srgbClr val="FFFFFF"/>
                </a:solidFill>
              </a:rPr>
            </a:br>
            <a:endParaRPr lang="en-US" sz="2000" dirty="0">
              <a:solidFill>
                <a:schemeClr val="tx1">
                  <a:lumMod val="85000"/>
                  <a:lumOff val="15000"/>
                </a:schemeClr>
              </a:solidFill>
            </a:endParaRPr>
          </a:p>
        </p:txBody>
      </p:sp>
      <p:pic>
        <p:nvPicPr>
          <p:cNvPr id="7" name="Image 6">
            <a:extLst>
              <a:ext uri="{FF2B5EF4-FFF2-40B4-BE49-F238E27FC236}">
                <a16:creationId xmlns:a16="http://schemas.microsoft.com/office/drawing/2014/main" id="{C0AA625D-E555-234D-A2B1-C323940F489C}"/>
              </a:ext>
            </a:extLst>
          </p:cNvPr>
          <p:cNvPicPr>
            <a:picLocks noChangeAspect="1"/>
          </p:cNvPicPr>
          <p:nvPr/>
        </p:nvPicPr>
        <p:blipFill rotWithShape="1">
          <a:blip r:embed="rId2"/>
          <a:srcRect l="5523" r="41884" b="2"/>
          <a:stretch/>
        </p:blipFill>
        <p:spPr>
          <a:xfrm rot="5400000">
            <a:off x="903731" y="-903734"/>
            <a:ext cx="4242816" cy="6050281"/>
          </a:xfrm>
          <a:prstGeom prst="rect">
            <a:avLst/>
          </a:prstGeom>
        </p:spPr>
      </p:pic>
      <p:pic>
        <p:nvPicPr>
          <p:cNvPr id="5" name="Espace réservé du contenu 4">
            <a:extLst>
              <a:ext uri="{FF2B5EF4-FFF2-40B4-BE49-F238E27FC236}">
                <a16:creationId xmlns:a16="http://schemas.microsoft.com/office/drawing/2014/main" id="{6C44C40E-B43C-D141-8387-72FDCF4AF2A4}"/>
              </a:ext>
            </a:extLst>
          </p:cNvPr>
          <p:cNvPicPr>
            <a:picLocks noGrp="1" noChangeAspect="1"/>
          </p:cNvPicPr>
          <p:nvPr>
            <p:ph idx="1"/>
          </p:nvPr>
        </p:nvPicPr>
        <p:blipFill rotWithShape="1">
          <a:blip r:embed="rId3"/>
          <a:srcRect r="2" b="6501"/>
          <a:stretch/>
        </p:blipFill>
        <p:spPr>
          <a:xfrm>
            <a:off x="6141720" y="2"/>
            <a:ext cx="6050279" cy="4242815"/>
          </a:xfrm>
          <a:prstGeom prst="rect">
            <a:avLst/>
          </a:prstGeom>
        </p:spPr>
      </p:pic>
    </p:spTree>
    <p:extLst>
      <p:ext uri="{BB962C8B-B14F-4D97-AF65-F5344CB8AC3E}">
        <p14:creationId xmlns:p14="http://schemas.microsoft.com/office/powerpoint/2010/main" val="3981415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8" name="Rectangle 31">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EF5BD04-07CE-2D4D-BE49-6F47608DDFBB}"/>
              </a:ext>
            </a:extLst>
          </p:cNvPr>
          <p:cNvSpPr>
            <a:spLocks noGrp="1"/>
          </p:cNvSpPr>
          <p:nvPr>
            <p:ph type="title"/>
          </p:nvPr>
        </p:nvSpPr>
        <p:spPr>
          <a:xfrm>
            <a:off x="550864" y="549275"/>
            <a:ext cx="3565524" cy="1997855"/>
          </a:xfrm>
        </p:spPr>
        <p:txBody>
          <a:bodyPr wrap="square" anchor="b">
            <a:normAutofit/>
          </a:bodyPr>
          <a:lstStyle/>
          <a:p>
            <a:pPr>
              <a:lnSpc>
                <a:spcPct val="90000"/>
              </a:lnSpc>
            </a:pPr>
            <a:r>
              <a:rPr lang="fr-FR" dirty="0" err="1"/>
              <a:t>Seeding</a:t>
            </a:r>
            <a:r>
              <a:rPr lang="fr-FR" dirty="0"/>
              <a:t> an </a:t>
            </a:r>
            <a:r>
              <a:rPr lang="fr-FR" dirty="0" err="1"/>
              <a:t>Ecology</a:t>
            </a:r>
            <a:r>
              <a:rPr lang="fr-FR" dirty="0"/>
              <a:t> of Life</a:t>
            </a:r>
            <a:endParaRPr lang="fr-FR"/>
          </a:p>
        </p:txBody>
      </p:sp>
      <p:sp>
        <p:nvSpPr>
          <p:cNvPr id="3" name="Espace réservé du contenu 2">
            <a:extLst>
              <a:ext uri="{FF2B5EF4-FFF2-40B4-BE49-F238E27FC236}">
                <a16:creationId xmlns:a16="http://schemas.microsoft.com/office/drawing/2014/main" id="{1B48C89C-DC31-854C-9C0B-02685C322A97}"/>
              </a:ext>
            </a:extLst>
          </p:cNvPr>
          <p:cNvSpPr>
            <a:spLocks noGrp="1"/>
          </p:cNvSpPr>
          <p:nvPr>
            <p:ph idx="1"/>
          </p:nvPr>
        </p:nvSpPr>
        <p:spPr>
          <a:xfrm>
            <a:off x="550863" y="2678400"/>
            <a:ext cx="3565525" cy="3414425"/>
          </a:xfrm>
        </p:spPr>
        <p:txBody>
          <a:bodyPr anchor="t">
            <a:normAutofit fontScale="92500" lnSpcReduction="20000"/>
          </a:bodyPr>
          <a:lstStyle/>
          <a:p>
            <a:r>
              <a:rPr lang="fr-FR" sz="1600" dirty="0"/>
              <a:t>A Culture of Care and A Culture of </a:t>
            </a:r>
            <a:r>
              <a:rPr lang="fr-FR" sz="1600" dirty="0" err="1"/>
              <a:t>Encounter</a:t>
            </a:r>
            <a:endParaRPr lang="fr-FR" sz="1600" dirty="0"/>
          </a:p>
          <a:p>
            <a:r>
              <a:rPr lang="fr-FR" sz="1600" dirty="0"/>
              <a:t>The </a:t>
            </a:r>
            <a:r>
              <a:rPr lang="fr-FR" sz="1600" dirty="0" err="1"/>
              <a:t>Transformagram</a:t>
            </a:r>
            <a:r>
              <a:rPr lang="fr-FR" sz="1600" dirty="0"/>
              <a:t> Learning Model</a:t>
            </a:r>
          </a:p>
          <a:p>
            <a:r>
              <a:rPr lang="fr-FR" sz="1600" dirty="0" err="1"/>
              <a:t>Integrative</a:t>
            </a:r>
            <a:r>
              <a:rPr lang="fr-FR" sz="1600" dirty="0"/>
              <a:t> </a:t>
            </a:r>
            <a:r>
              <a:rPr lang="fr-FR" sz="1600" dirty="0" err="1"/>
              <a:t>Medicine</a:t>
            </a:r>
            <a:endParaRPr lang="fr-FR" sz="1600" dirty="0"/>
          </a:p>
          <a:p>
            <a:r>
              <a:rPr lang="fr-FR" sz="1600" dirty="0" err="1"/>
              <a:t>Conflict</a:t>
            </a:r>
            <a:r>
              <a:rPr lang="fr-FR" sz="1600" dirty="0"/>
              <a:t> </a:t>
            </a:r>
            <a:r>
              <a:rPr lang="fr-FR" sz="1600" dirty="0" err="1"/>
              <a:t>Resolution</a:t>
            </a:r>
            <a:endParaRPr lang="fr-FR" sz="1600" dirty="0"/>
          </a:p>
          <a:p>
            <a:r>
              <a:rPr lang="fr-FR" sz="1600" dirty="0" err="1"/>
              <a:t>Integral</a:t>
            </a:r>
            <a:r>
              <a:rPr lang="fr-FR" sz="1600" dirty="0"/>
              <a:t> </a:t>
            </a:r>
            <a:r>
              <a:rPr lang="fr-FR" sz="1600" dirty="0" err="1"/>
              <a:t>Ecology</a:t>
            </a:r>
            <a:r>
              <a:rPr lang="fr-FR" sz="1600" dirty="0"/>
              <a:t> and Social Justice</a:t>
            </a:r>
          </a:p>
          <a:p>
            <a:r>
              <a:rPr lang="fr-FR" sz="1600" dirty="0"/>
              <a:t>Future </a:t>
            </a:r>
            <a:r>
              <a:rPr lang="fr-FR" sz="1600" dirty="0" err="1"/>
              <a:t>Forming</a:t>
            </a:r>
            <a:r>
              <a:rPr lang="fr-FR" sz="1600" dirty="0"/>
              <a:t> </a:t>
            </a:r>
            <a:r>
              <a:rPr lang="fr-FR" sz="1600" dirty="0" err="1"/>
              <a:t>Research</a:t>
            </a:r>
            <a:endParaRPr lang="fr-FR" sz="1600" dirty="0"/>
          </a:p>
          <a:p>
            <a:r>
              <a:rPr lang="fr-FR" sz="1600" dirty="0" err="1"/>
              <a:t>Autoethnogtraphic</a:t>
            </a:r>
            <a:r>
              <a:rPr lang="fr-FR" sz="1600" dirty="0"/>
              <a:t> and </a:t>
            </a:r>
            <a:r>
              <a:rPr lang="fr-FR" sz="1600" dirty="0" err="1"/>
              <a:t>duoethnographic</a:t>
            </a:r>
            <a:r>
              <a:rPr lang="fr-FR" sz="1600" dirty="0"/>
              <a:t> </a:t>
            </a:r>
            <a:r>
              <a:rPr lang="fr-FR" sz="1600" dirty="0" err="1"/>
              <a:t>methods</a:t>
            </a:r>
            <a:endParaRPr lang="fr-FR" sz="1600" dirty="0"/>
          </a:p>
          <a:p>
            <a:endParaRPr lang="fr-FR" sz="1600" dirty="0"/>
          </a:p>
        </p:txBody>
      </p:sp>
      <p:pic>
        <p:nvPicPr>
          <p:cNvPr id="5" name="Image 4" descr="Une image contenant arbre, extérieur, personne, posant&#10;&#10;Description générée automatiquement">
            <a:extLst>
              <a:ext uri="{FF2B5EF4-FFF2-40B4-BE49-F238E27FC236}">
                <a16:creationId xmlns:a16="http://schemas.microsoft.com/office/drawing/2014/main" id="{5299FE00-1D4E-F84E-A623-743DE10F5BF4}"/>
              </a:ext>
            </a:extLst>
          </p:cNvPr>
          <p:cNvPicPr>
            <a:picLocks noChangeAspect="1"/>
          </p:cNvPicPr>
          <p:nvPr/>
        </p:nvPicPr>
        <p:blipFill rotWithShape="1">
          <a:blip r:embed="rId2"/>
          <a:srcRect l="21500" r="3501"/>
          <a:stretch/>
        </p:blipFill>
        <p:spPr>
          <a:xfrm>
            <a:off x="5588000" y="862806"/>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grpSp>
        <p:nvGrpSpPr>
          <p:cNvPr id="34" name="Group 33">
            <a:extLst>
              <a:ext uri="{FF2B5EF4-FFF2-40B4-BE49-F238E27FC236}">
                <a16:creationId xmlns:a16="http://schemas.microsoft.com/office/drawing/2014/main" id="{183B29DA-9BB8-4BA8-B8E1-8C2B544078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22156" y="4143453"/>
            <a:ext cx="734257" cy="760506"/>
            <a:chOff x="5243759" y="1363788"/>
            <a:chExt cx="734257" cy="760506"/>
          </a:xfrm>
        </p:grpSpPr>
        <p:sp>
          <p:nvSpPr>
            <p:cNvPr id="35" name="Freeform 5">
              <a:extLst>
                <a:ext uri="{FF2B5EF4-FFF2-40B4-BE49-F238E27FC236}">
                  <a16:creationId xmlns:a16="http://schemas.microsoft.com/office/drawing/2014/main" id="{D02496F8-166D-469A-8040-08608013BF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Freeform 6">
              <a:extLst>
                <a:ext uri="{FF2B5EF4-FFF2-40B4-BE49-F238E27FC236}">
                  <a16:creationId xmlns:a16="http://schemas.microsoft.com/office/drawing/2014/main" id="{23E648A7-A02A-4DC7-9FEC-489F1BA6F7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Freeform 8">
              <a:extLst>
                <a:ext uri="{FF2B5EF4-FFF2-40B4-BE49-F238E27FC236}">
                  <a16:creationId xmlns:a16="http://schemas.microsoft.com/office/drawing/2014/main" id="{4EF573B1-38BC-4C7B-894C-BE3864A04A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9" name="Oval 38">
            <a:extLst>
              <a:ext uri="{FF2B5EF4-FFF2-40B4-BE49-F238E27FC236}">
                <a16:creationId xmlns:a16="http://schemas.microsoft.com/office/drawing/2014/main" id="{647A77D8-817B-4A9F-86AA-FE781E813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210060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164C4F4-D2E6-8646-8C60-2D098443D8AF}"/>
              </a:ext>
            </a:extLst>
          </p:cNvPr>
          <p:cNvSpPr>
            <a:spLocks noGrp="1"/>
          </p:cNvSpPr>
          <p:nvPr>
            <p:ph type="title"/>
          </p:nvPr>
        </p:nvSpPr>
        <p:spPr>
          <a:xfrm>
            <a:off x="550862" y="580363"/>
            <a:ext cx="5437188" cy="1333055"/>
          </a:xfrm>
        </p:spPr>
        <p:txBody>
          <a:bodyPr wrap="square" anchor="t">
            <a:normAutofit/>
          </a:bodyPr>
          <a:lstStyle/>
          <a:p>
            <a:pPr>
              <a:lnSpc>
                <a:spcPct val="90000"/>
              </a:lnSpc>
            </a:pPr>
            <a:r>
              <a:rPr lang="fr-FR" sz="2300" dirty="0" err="1"/>
              <a:t>Medical</a:t>
            </a:r>
            <a:r>
              <a:rPr lang="fr-FR" sz="2300" dirty="0"/>
              <a:t> </a:t>
            </a:r>
            <a:r>
              <a:rPr lang="fr-FR" sz="2300" dirty="0" err="1"/>
              <a:t>Anthropology</a:t>
            </a:r>
            <a:r>
              <a:rPr lang="fr-FR" sz="2300" dirty="0"/>
              <a:t> Program:</a:t>
            </a:r>
            <a:br>
              <a:rPr lang="fr-FR" sz="2300" dirty="0"/>
            </a:br>
            <a:br>
              <a:rPr lang="fr-FR" sz="2300" dirty="0"/>
            </a:br>
            <a:r>
              <a:rPr lang="fr-FR" sz="2300" dirty="0" err="1"/>
              <a:t>FosteringTransformative</a:t>
            </a:r>
            <a:r>
              <a:rPr lang="fr-FR" sz="2300" dirty="0"/>
              <a:t> </a:t>
            </a:r>
            <a:r>
              <a:rPr lang="fr-FR" sz="2300" dirty="0" err="1"/>
              <a:t>Anthropology</a:t>
            </a:r>
            <a:br>
              <a:rPr lang="fr-FR" sz="2300" dirty="0"/>
            </a:br>
            <a:endParaRPr lang="fr-FR" sz="2300" dirty="0"/>
          </a:p>
        </p:txBody>
      </p:sp>
      <p:grpSp>
        <p:nvGrpSpPr>
          <p:cNvPr id="11" name="Group 10">
            <a:extLst>
              <a:ext uri="{FF2B5EF4-FFF2-40B4-BE49-F238E27FC236}">
                <a16:creationId xmlns:a16="http://schemas.microsoft.com/office/drawing/2014/main" id="{11F8F457-0192-4F9A-9EEF-D784521FAC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02932" y="412017"/>
            <a:ext cx="667800" cy="631474"/>
            <a:chOff x="8069541" y="1262702"/>
            <a:chExt cx="667800" cy="631474"/>
          </a:xfrm>
        </p:grpSpPr>
        <p:sp>
          <p:nvSpPr>
            <p:cNvPr id="12" name="Freeform: Shape 11">
              <a:extLst>
                <a:ext uri="{FF2B5EF4-FFF2-40B4-BE49-F238E27FC236}">
                  <a16:creationId xmlns:a16="http://schemas.microsoft.com/office/drawing/2014/main" id="{811A27EA-330C-4F31-9051-19CBAE97885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a:off x="8069541" y="1262702"/>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127000" dist="50800" dir="42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a:extLst>
                <a:ext uri="{FF2B5EF4-FFF2-40B4-BE49-F238E27FC236}">
                  <a16:creationId xmlns:a16="http://schemas.microsoft.com/office/drawing/2014/main" id="{786FC59F-EC76-4A7A-AF75-507FBE3B5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8332341" y="1436239"/>
              <a:ext cx="270000" cy="540000"/>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4" name="Image 3">
            <a:extLst>
              <a:ext uri="{FF2B5EF4-FFF2-40B4-BE49-F238E27FC236}">
                <a16:creationId xmlns:a16="http://schemas.microsoft.com/office/drawing/2014/main" id="{2DA23A37-DC9C-914C-80A4-CE3317E158DB}"/>
              </a:ext>
            </a:extLst>
          </p:cNvPr>
          <p:cNvPicPr>
            <a:picLocks noChangeAspect="1"/>
          </p:cNvPicPr>
          <p:nvPr/>
        </p:nvPicPr>
        <p:blipFill rotWithShape="1">
          <a:blip r:embed="rId2"/>
          <a:srcRect t="16626" r="-2" b="17907"/>
          <a:stretch/>
        </p:blipFill>
        <p:spPr>
          <a:xfrm>
            <a:off x="550863" y="2530474"/>
            <a:ext cx="5773738" cy="3779838"/>
          </a:xfrm>
          <a:custGeom>
            <a:avLst/>
            <a:gdLst/>
            <a:ahLst/>
            <a:cxnLst/>
            <a:rect l="l" t="t" r="r" b="b"/>
            <a:pathLst>
              <a:path w="5773738" h="3779838">
                <a:moveTo>
                  <a:pt x="0" y="0"/>
                </a:moveTo>
                <a:lnTo>
                  <a:pt x="5773738" y="0"/>
                </a:lnTo>
                <a:lnTo>
                  <a:pt x="5773738" y="3779838"/>
                </a:lnTo>
                <a:lnTo>
                  <a:pt x="0" y="3779838"/>
                </a:lnTo>
                <a:close/>
              </a:path>
            </a:pathLst>
          </a:custGeom>
        </p:spPr>
      </p:pic>
      <p:sp>
        <p:nvSpPr>
          <p:cNvPr id="3" name="Espace réservé du contenu 2">
            <a:extLst>
              <a:ext uri="{FF2B5EF4-FFF2-40B4-BE49-F238E27FC236}">
                <a16:creationId xmlns:a16="http://schemas.microsoft.com/office/drawing/2014/main" id="{58BC2DF9-D16C-C147-B655-BC548B633886}"/>
              </a:ext>
            </a:extLst>
          </p:cNvPr>
          <p:cNvSpPr>
            <a:spLocks noGrp="1"/>
          </p:cNvSpPr>
          <p:nvPr>
            <p:ph idx="1"/>
          </p:nvPr>
        </p:nvSpPr>
        <p:spPr>
          <a:xfrm>
            <a:off x="6875464" y="457200"/>
            <a:ext cx="4911647" cy="6215063"/>
          </a:xfrm>
        </p:spPr>
        <p:txBody>
          <a:bodyPr anchor="t">
            <a:normAutofit/>
          </a:bodyPr>
          <a:lstStyle/>
          <a:p>
            <a:pPr>
              <a:lnSpc>
                <a:spcPct val="100000"/>
              </a:lnSpc>
            </a:pPr>
            <a:r>
              <a:rPr lang="fr-FR" dirty="0" err="1"/>
              <a:t>Creighton</a:t>
            </a:r>
            <a:r>
              <a:rPr lang="fr-FR" dirty="0"/>
              <a:t> </a:t>
            </a:r>
            <a:r>
              <a:rPr lang="fr-FR" dirty="0" err="1"/>
              <a:t>University</a:t>
            </a:r>
            <a:r>
              <a:rPr lang="fr-FR" dirty="0"/>
              <a:t> </a:t>
            </a:r>
            <a:r>
              <a:rPr lang="fr-FR" dirty="0" err="1"/>
              <a:t>Department</a:t>
            </a:r>
            <a:r>
              <a:rPr lang="fr-FR" dirty="0"/>
              <a:t> of Social and Cultural </a:t>
            </a:r>
            <a:r>
              <a:rPr lang="fr-FR" dirty="0" err="1"/>
              <a:t>Studies</a:t>
            </a:r>
            <a:endParaRPr lang="fr-FR" dirty="0"/>
          </a:p>
          <a:p>
            <a:pPr>
              <a:lnSpc>
                <a:spcPct val="100000"/>
              </a:lnSpc>
            </a:pPr>
            <a:r>
              <a:rPr lang="fr-FR" dirty="0"/>
              <a:t> The </a:t>
            </a:r>
            <a:r>
              <a:rPr lang="fr-FR" dirty="0" err="1"/>
              <a:t>Medical</a:t>
            </a:r>
            <a:r>
              <a:rPr lang="fr-FR" dirty="0"/>
              <a:t> </a:t>
            </a:r>
            <a:r>
              <a:rPr lang="fr-FR" dirty="0" err="1"/>
              <a:t>Anthropology</a:t>
            </a:r>
            <a:r>
              <a:rPr lang="fr-FR" dirty="0"/>
              <a:t> program </a:t>
            </a:r>
            <a:r>
              <a:rPr lang="fr-FR" dirty="0" err="1"/>
              <a:t>offers</a:t>
            </a:r>
            <a:r>
              <a:rPr lang="fr-FR" dirty="0"/>
              <a:t> « An </a:t>
            </a:r>
            <a:r>
              <a:rPr lang="fr-FR" dirty="0" err="1"/>
              <a:t>Anthropological</a:t>
            </a:r>
            <a:r>
              <a:rPr lang="fr-FR" dirty="0"/>
              <a:t> and Transformative </a:t>
            </a:r>
            <a:r>
              <a:rPr lang="fr-FR" dirty="0" err="1"/>
              <a:t>Approach</a:t>
            </a:r>
            <a:r>
              <a:rPr lang="fr-FR" dirty="0"/>
              <a:t> to Alternative and </a:t>
            </a:r>
            <a:r>
              <a:rPr lang="fr-FR" dirty="0" err="1"/>
              <a:t>Complementary</a:t>
            </a:r>
            <a:r>
              <a:rPr lang="fr-FR" dirty="0"/>
              <a:t> </a:t>
            </a:r>
            <a:r>
              <a:rPr lang="fr-FR" dirty="0" err="1"/>
              <a:t>Medicine</a:t>
            </a:r>
            <a:r>
              <a:rPr lang="fr-FR" dirty="0"/>
              <a:t> » </a:t>
            </a:r>
          </a:p>
          <a:p>
            <a:pPr>
              <a:lnSpc>
                <a:spcPct val="100000"/>
              </a:lnSpc>
            </a:pPr>
            <a:r>
              <a:rPr lang="fr-FR" dirty="0"/>
              <a:t>« An Introduction to </a:t>
            </a:r>
            <a:r>
              <a:rPr lang="fr-FR" dirty="0" err="1"/>
              <a:t>Conflict</a:t>
            </a:r>
            <a:r>
              <a:rPr lang="fr-FR" dirty="0"/>
              <a:t> </a:t>
            </a:r>
            <a:r>
              <a:rPr lang="fr-FR" dirty="0" err="1"/>
              <a:t>Resolution</a:t>
            </a:r>
            <a:r>
              <a:rPr lang="fr-FR" dirty="0"/>
              <a:t> » </a:t>
            </a:r>
            <a:endParaRPr lang="fr-FR" sz="1900" dirty="0"/>
          </a:p>
          <a:p>
            <a:pPr>
              <a:lnSpc>
                <a:spcPct val="100000"/>
              </a:lnSpc>
            </a:pPr>
            <a:endParaRPr lang="fr-FR" sz="1900" dirty="0"/>
          </a:p>
          <a:p>
            <a:pPr>
              <a:lnSpc>
                <a:spcPct val="100000"/>
              </a:lnSpc>
            </a:pPr>
            <a:endParaRPr lang="fr-FR" sz="1900" dirty="0"/>
          </a:p>
        </p:txBody>
      </p:sp>
      <p:sp>
        <p:nvSpPr>
          <p:cNvPr id="15" name="Freeform: Shape 14">
            <a:extLst>
              <a:ext uri="{FF2B5EF4-FFF2-40B4-BE49-F238E27FC236}">
                <a16:creationId xmlns:a16="http://schemas.microsoft.com/office/drawing/2014/main" id="{3E6AA126-9DDC-4FBE-AEE6-8D0E982B0E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2295" y="6121100"/>
            <a:ext cx="1080000" cy="736900"/>
          </a:xfrm>
          <a:custGeom>
            <a:avLst/>
            <a:gdLst>
              <a:gd name="connsiteX0" fmla="*/ 540000 w 1080000"/>
              <a:gd name="connsiteY0" fmla="*/ 0 h 736900"/>
              <a:gd name="connsiteX1" fmla="*/ 1080000 w 1080000"/>
              <a:gd name="connsiteY1" fmla="*/ 540000 h 736900"/>
              <a:gd name="connsiteX2" fmla="*/ 1069029 w 1080000"/>
              <a:gd name="connsiteY2" fmla="*/ 648829 h 736900"/>
              <a:gd name="connsiteX3" fmla="*/ 1041691 w 1080000"/>
              <a:gd name="connsiteY3" fmla="*/ 736900 h 736900"/>
              <a:gd name="connsiteX4" fmla="*/ 38310 w 1080000"/>
              <a:gd name="connsiteY4" fmla="*/ 736900 h 736900"/>
              <a:gd name="connsiteX5" fmla="*/ 10971 w 1080000"/>
              <a:gd name="connsiteY5" fmla="*/ 648829 h 736900"/>
              <a:gd name="connsiteX6" fmla="*/ 0 w 1080000"/>
              <a:gd name="connsiteY6" fmla="*/ 540000 h 736900"/>
              <a:gd name="connsiteX7" fmla="*/ 540000 w 1080000"/>
              <a:gd name="connsiteY7" fmla="*/ 0 h 73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0000" h="736900">
                <a:moveTo>
                  <a:pt x="540000" y="0"/>
                </a:moveTo>
                <a:cubicBezTo>
                  <a:pt x="838234" y="0"/>
                  <a:pt x="1080000" y="241766"/>
                  <a:pt x="1080000" y="540000"/>
                </a:cubicBezTo>
                <a:cubicBezTo>
                  <a:pt x="1080000" y="577280"/>
                  <a:pt x="1076223" y="613676"/>
                  <a:pt x="1069029" y="648829"/>
                </a:cubicBezTo>
                <a:lnTo>
                  <a:pt x="1041691" y="736900"/>
                </a:lnTo>
                <a:lnTo>
                  <a:pt x="38310" y="736900"/>
                </a:lnTo>
                <a:lnTo>
                  <a:pt x="10971" y="648829"/>
                </a:lnTo>
                <a:cubicBezTo>
                  <a:pt x="3778" y="613676"/>
                  <a:pt x="0" y="577280"/>
                  <a:pt x="0" y="540000"/>
                </a:cubicBezTo>
                <a:cubicBezTo>
                  <a:pt x="0" y="241766"/>
                  <a:pt x="241766" y="0"/>
                  <a:pt x="540000" y="0"/>
                </a:cubicBezTo>
                <a:close/>
              </a:path>
            </a:pathLst>
          </a:cu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76200" dir="1926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378817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15E816-482A-4245-955C-2C2CCEA019F0}"/>
              </a:ext>
            </a:extLst>
          </p:cNvPr>
          <p:cNvSpPr>
            <a:spLocks noGrp="1"/>
          </p:cNvSpPr>
          <p:nvPr>
            <p:ph type="title"/>
          </p:nvPr>
        </p:nvSpPr>
        <p:spPr>
          <a:xfrm>
            <a:off x="643467" y="516835"/>
            <a:ext cx="3448259" cy="1666501"/>
          </a:xfrm>
        </p:spPr>
        <p:txBody>
          <a:bodyPr>
            <a:normAutofit fontScale="90000"/>
          </a:bodyPr>
          <a:lstStyle/>
          <a:p>
            <a:r>
              <a:rPr lang="fr-CH" sz="2200" dirty="0" err="1">
                <a:solidFill>
                  <a:srgbClr val="FFFFFF"/>
                </a:solidFill>
              </a:rPr>
              <a:t>We</a:t>
            </a:r>
            <a:r>
              <a:rPr lang="fr-CH" sz="2200" dirty="0">
                <a:solidFill>
                  <a:srgbClr val="FFFFFF"/>
                </a:solidFill>
              </a:rPr>
              <a:t> </a:t>
            </a:r>
            <a:r>
              <a:rPr lang="fr-CH" sz="2200" dirty="0" err="1">
                <a:solidFill>
                  <a:srgbClr val="FFFFFF"/>
                </a:solidFill>
              </a:rPr>
              <a:t>need</a:t>
            </a:r>
            <a:r>
              <a:rPr lang="fr-CH" sz="2200" dirty="0">
                <a:solidFill>
                  <a:srgbClr val="FFFFFF"/>
                </a:solidFill>
              </a:rPr>
              <a:t> a new story and new </a:t>
            </a:r>
            <a:r>
              <a:rPr lang="fr-CH" sz="2200" dirty="0" err="1">
                <a:solidFill>
                  <a:srgbClr val="FFFFFF"/>
                </a:solidFill>
              </a:rPr>
              <a:t>flyways</a:t>
            </a:r>
            <a:r>
              <a:rPr lang="fr-CH" sz="2200" dirty="0">
                <a:solidFill>
                  <a:srgbClr val="FFFFFF"/>
                </a:solidFill>
              </a:rPr>
              <a:t> to future </a:t>
            </a:r>
            <a:r>
              <a:rPr lang="fr-CH" sz="2200" dirty="0" err="1">
                <a:solidFill>
                  <a:srgbClr val="FFFFFF"/>
                </a:solidFill>
              </a:rPr>
              <a:t>form</a:t>
            </a:r>
            <a:r>
              <a:rPr lang="fr-CH" sz="2200" dirty="0">
                <a:solidFill>
                  <a:srgbClr val="FFFFFF"/>
                </a:solidFill>
              </a:rPr>
              <a:t>. In a </a:t>
            </a:r>
            <a:r>
              <a:rPr lang="fr-CH" sz="2200" dirty="0" err="1">
                <a:solidFill>
                  <a:srgbClr val="FFFFFF"/>
                </a:solidFill>
              </a:rPr>
              <a:t>space</a:t>
            </a:r>
            <a:r>
              <a:rPr lang="fr-CH" sz="2200" dirty="0">
                <a:solidFill>
                  <a:srgbClr val="FFFFFF"/>
                </a:solidFill>
              </a:rPr>
              <a:t> of </a:t>
            </a:r>
            <a:r>
              <a:rPr lang="fr-CH" sz="2200" dirty="0" err="1">
                <a:solidFill>
                  <a:srgbClr val="FFFFFF"/>
                </a:solidFill>
              </a:rPr>
              <a:t>creative</a:t>
            </a:r>
            <a:r>
              <a:rPr lang="fr-CH" sz="2200" dirty="0">
                <a:solidFill>
                  <a:srgbClr val="FFFFFF"/>
                </a:solidFill>
              </a:rPr>
              <a:t> </a:t>
            </a:r>
            <a:r>
              <a:rPr lang="fr-CH" sz="2200" dirty="0" err="1">
                <a:solidFill>
                  <a:srgbClr val="FFFFFF"/>
                </a:solidFill>
              </a:rPr>
              <a:t>flexibility</a:t>
            </a:r>
            <a:r>
              <a:rPr lang="fr-CH" sz="2200" dirty="0">
                <a:solidFill>
                  <a:srgbClr val="FFFFFF"/>
                </a:solidFill>
              </a:rPr>
              <a:t> </a:t>
            </a:r>
            <a:r>
              <a:rPr lang="fr-CH" sz="2200" dirty="0" err="1">
                <a:solidFill>
                  <a:srgbClr val="FFFFFF"/>
                </a:solidFill>
              </a:rPr>
              <a:t>we</a:t>
            </a:r>
            <a:r>
              <a:rPr lang="fr-CH" sz="2200" dirty="0">
                <a:solidFill>
                  <a:srgbClr val="FFFFFF"/>
                </a:solidFill>
              </a:rPr>
              <a:t> </a:t>
            </a:r>
            <a:r>
              <a:rPr lang="fr-CH" sz="2200" dirty="0" err="1">
                <a:solidFill>
                  <a:srgbClr val="FFFFFF"/>
                </a:solidFill>
              </a:rPr>
              <a:t>co</a:t>
            </a:r>
            <a:r>
              <a:rPr lang="fr-CH" sz="2200" dirty="0">
                <a:solidFill>
                  <a:srgbClr val="FFFFFF"/>
                </a:solidFill>
              </a:rPr>
              <a:t>-design </a:t>
            </a:r>
            <a:r>
              <a:rPr lang="fr-CH" sz="2200" dirty="0" err="1">
                <a:solidFill>
                  <a:srgbClr val="FFFFFF"/>
                </a:solidFill>
              </a:rPr>
              <a:t>transformagrams</a:t>
            </a:r>
            <a:endParaRPr lang="fr-CH" sz="2200" dirty="0">
              <a:solidFill>
                <a:srgbClr val="FFFFFF"/>
              </a:solidFill>
            </a:endParaRPr>
          </a:p>
        </p:txBody>
      </p:sp>
      <p:sp>
        <p:nvSpPr>
          <p:cNvPr id="3" name="Espace réservé du contenu 2">
            <a:extLst>
              <a:ext uri="{FF2B5EF4-FFF2-40B4-BE49-F238E27FC236}">
                <a16:creationId xmlns:a16="http://schemas.microsoft.com/office/drawing/2014/main" id="{A89B62D7-4852-1349-8E34-F653F46219B5}"/>
              </a:ext>
            </a:extLst>
          </p:cNvPr>
          <p:cNvSpPr>
            <a:spLocks noGrp="1"/>
          </p:cNvSpPr>
          <p:nvPr>
            <p:ph idx="1"/>
          </p:nvPr>
        </p:nvSpPr>
        <p:spPr>
          <a:xfrm>
            <a:off x="643467" y="2546224"/>
            <a:ext cx="3448259" cy="3342747"/>
          </a:xfrm>
        </p:spPr>
        <p:txBody>
          <a:bodyPr>
            <a:normAutofit/>
          </a:bodyPr>
          <a:lstStyle/>
          <a:p>
            <a:r>
              <a:rPr lang="fr-CH" sz="1800" dirty="0">
                <a:solidFill>
                  <a:srgbClr val="FFFFFF"/>
                </a:solidFill>
              </a:rPr>
              <a:t>Thomas Berry-The </a:t>
            </a:r>
            <a:r>
              <a:rPr lang="fr-CH" sz="1800" dirty="0" err="1">
                <a:solidFill>
                  <a:srgbClr val="FFFFFF"/>
                </a:solidFill>
              </a:rPr>
              <a:t>Dream</a:t>
            </a:r>
            <a:r>
              <a:rPr lang="fr-CH" sz="1800" dirty="0">
                <a:solidFill>
                  <a:srgbClr val="FFFFFF"/>
                </a:solidFill>
              </a:rPr>
              <a:t> of the </a:t>
            </a:r>
            <a:r>
              <a:rPr lang="fr-CH" sz="1800" dirty="0" err="1">
                <a:solidFill>
                  <a:srgbClr val="FFFFFF"/>
                </a:solidFill>
              </a:rPr>
              <a:t>Earth</a:t>
            </a:r>
            <a:endParaRPr lang="fr-CH" sz="1800" dirty="0">
              <a:solidFill>
                <a:srgbClr val="FFFFFF"/>
              </a:solidFill>
            </a:endParaRPr>
          </a:p>
          <a:p>
            <a:r>
              <a:rPr lang="fr-CH" sz="1800" dirty="0">
                <a:solidFill>
                  <a:srgbClr val="FFFFFF"/>
                </a:solidFill>
              </a:rPr>
              <a:t>Sara Cobb-Narrative </a:t>
            </a:r>
            <a:r>
              <a:rPr lang="fr-CH" sz="1800" dirty="0" err="1">
                <a:solidFill>
                  <a:srgbClr val="FFFFFF"/>
                </a:solidFill>
              </a:rPr>
              <a:t>Conflict</a:t>
            </a:r>
            <a:r>
              <a:rPr lang="fr-CH" sz="1800" dirty="0">
                <a:solidFill>
                  <a:srgbClr val="FFFFFF"/>
                </a:solidFill>
              </a:rPr>
              <a:t> </a:t>
            </a:r>
            <a:r>
              <a:rPr lang="fr-CH" sz="1800" dirty="0" err="1">
                <a:solidFill>
                  <a:srgbClr val="FFFFFF"/>
                </a:solidFill>
              </a:rPr>
              <a:t>Resolution</a:t>
            </a:r>
            <a:endParaRPr lang="fr-CH" sz="1800" dirty="0">
              <a:solidFill>
                <a:srgbClr val="FFFFFF"/>
              </a:solidFill>
            </a:endParaRPr>
          </a:p>
          <a:p>
            <a:r>
              <a:rPr lang="fr-CH" sz="1800" dirty="0">
                <a:solidFill>
                  <a:srgbClr val="FFFFFF"/>
                </a:solidFill>
              </a:rPr>
              <a:t>Kenneth </a:t>
            </a:r>
            <a:r>
              <a:rPr lang="fr-CH" sz="1800" dirty="0" err="1">
                <a:solidFill>
                  <a:srgbClr val="FFFFFF"/>
                </a:solidFill>
              </a:rPr>
              <a:t>Gergen-Relational</a:t>
            </a:r>
            <a:r>
              <a:rPr lang="fr-CH" sz="1800" dirty="0">
                <a:solidFill>
                  <a:srgbClr val="FFFFFF"/>
                </a:solidFill>
              </a:rPr>
              <a:t> </a:t>
            </a:r>
            <a:r>
              <a:rPr lang="fr-CH" sz="1800" dirty="0" err="1">
                <a:solidFill>
                  <a:srgbClr val="FFFFFF"/>
                </a:solidFill>
              </a:rPr>
              <a:t>Being</a:t>
            </a:r>
            <a:endParaRPr lang="fr-CH" sz="1800" dirty="0">
              <a:solidFill>
                <a:srgbClr val="FFFFFF"/>
              </a:solidFill>
            </a:endParaRPr>
          </a:p>
          <a:p>
            <a:r>
              <a:rPr lang="fr-CH" sz="1800" dirty="0" err="1">
                <a:solidFill>
                  <a:srgbClr val="FFFFFF"/>
                </a:solidFill>
              </a:rPr>
              <a:t>Kirmayer</a:t>
            </a:r>
            <a:r>
              <a:rPr lang="fr-CH" sz="1800" dirty="0">
                <a:solidFill>
                  <a:srgbClr val="FFFFFF"/>
                </a:solidFill>
              </a:rPr>
              <a:t> and Hinton- The </a:t>
            </a:r>
            <a:r>
              <a:rPr lang="fr-CH" sz="1800" dirty="0" err="1">
                <a:solidFill>
                  <a:srgbClr val="FFFFFF"/>
                </a:solidFill>
              </a:rPr>
              <a:t>Flexibility</a:t>
            </a:r>
            <a:r>
              <a:rPr lang="fr-CH" sz="1800" dirty="0">
                <a:solidFill>
                  <a:srgbClr val="FFFFFF"/>
                </a:solidFill>
              </a:rPr>
              <a:t> </a:t>
            </a:r>
            <a:r>
              <a:rPr lang="fr-CH" sz="1800" dirty="0" err="1">
                <a:solidFill>
                  <a:srgbClr val="FFFFFF"/>
                </a:solidFill>
              </a:rPr>
              <a:t>Hypothesis</a:t>
            </a:r>
            <a:r>
              <a:rPr lang="fr-CH" sz="1800" dirty="0">
                <a:solidFill>
                  <a:srgbClr val="FFFFFF"/>
                </a:solidFill>
              </a:rPr>
              <a:t> </a:t>
            </a:r>
          </a:p>
          <a:p>
            <a:endParaRPr lang="fr-CH" sz="1800" dirty="0">
              <a:solidFill>
                <a:srgbClr val="FFFFFF"/>
              </a:solidFill>
            </a:endParaRPr>
          </a:p>
        </p:txBody>
      </p:sp>
      <p:pic>
        <p:nvPicPr>
          <p:cNvPr id="5" name="Image 4" descr="Une image contenant crayon&#10;&#10;Description générée automatiquement">
            <a:extLst>
              <a:ext uri="{FF2B5EF4-FFF2-40B4-BE49-F238E27FC236}">
                <a16:creationId xmlns:a16="http://schemas.microsoft.com/office/drawing/2014/main" id="{9F78768F-4662-CC4E-96A1-FC85AD0D05C0}"/>
              </a:ext>
            </a:extLst>
          </p:cNvPr>
          <p:cNvPicPr>
            <a:picLocks noChangeAspect="1"/>
          </p:cNvPicPr>
          <p:nvPr/>
        </p:nvPicPr>
        <p:blipFill rotWithShape="1">
          <a:blip r:embed="rId3"/>
          <a:srcRect r="-1" b="9016"/>
          <a:stretch/>
        </p:blipFill>
        <p:spPr>
          <a:xfrm>
            <a:off x="4654296" y="10"/>
            <a:ext cx="7537703" cy="6857990"/>
          </a:xfrm>
          <a:prstGeom prst="rect">
            <a:avLst/>
          </a:prstGeom>
        </p:spPr>
      </p:pic>
    </p:spTree>
    <p:extLst>
      <p:ext uri="{BB962C8B-B14F-4D97-AF65-F5344CB8AC3E}">
        <p14:creationId xmlns:p14="http://schemas.microsoft.com/office/powerpoint/2010/main" val="1302599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intérieur, assis, vert, lumière&#10;&#10;Description générée automatiquement">
            <a:extLst>
              <a:ext uri="{FF2B5EF4-FFF2-40B4-BE49-F238E27FC236}">
                <a16:creationId xmlns:a16="http://schemas.microsoft.com/office/drawing/2014/main" id="{A11EAB5A-23D3-444D-AC65-0993BB7827AE}"/>
              </a:ext>
            </a:extLst>
          </p:cNvPr>
          <p:cNvPicPr>
            <a:picLocks noGrp="1" noChangeAspect="1"/>
          </p:cNvPicPr>
          <p:nvPr>
            <p:ph idx="1"/>
          </p:nvPr>
        </p:nvPicPr>
        <p:blipFill rotWithShape="1">
          <a:blip r:embed="rId2"/>
          <a:srcRect l="11343" r="20595" b="1"/>
          <a:stretch/>
        </p:blipFill>
        <p:spPr>
          <a:xfrm rot="5400000">
            <a:off x="349460" y="-349444"/>
            <a:ext cx="6858000" cy="7556889"/>
          </a:xfrm>
          <a:prstGeom prst="rect">
            <a:avLst/>
          </a:prstGeom>
        </p:spPr>
      </p:pic>
      <p:sp>
        <p:nvSpPr>
          <p:cNvPr id="2" name="Titre 1">
            <a:extLst>
              <a:ext uri="{FF2B5EF4-FFF2-40B4-BE49-F238E27FC236}">
                <a16:creationId xmlns:a16="http://schemas.microsoft.com/office/drawing/2014/main" id="{0032FC14-6D5B-1040-9EB1-E2525CE69D97}"/>
              </a:ext>
            </a:extLst>
          </p:cNvPr>
          <p:cNvSpPr>
            <a:spLocks noGrp="1"/>
          </p:cNvSpPr>
          <p:nvPr>
            <p:ph type="title"/>
          </p:nvPr>
        </p:nvSpPr>
        <p:spPr>
          <a:xfrm>
            <a:off x="7858124" y="242888"/>
            <a:ext cx="3986213" cy="6615112"/>
          </a:xfrm>
        </p:spPr>
        <p:txBody>
          <a:bodyPr vert="horz" lIns="91440" tIns="45720" rIns="91440" bIns="45720" rtlCol="0" anchor="b">
            <a:noAutofit/>
          </a:bodyPr>
          <a:lstStyle/>
          <a:p>
            <a:r>
              <a:rPr lang="en-US" sz="2800" b="1" dirty="0">
                <a:solidFill>
                  <a:srgbClr val="FFFFFF"/>
                </a:solidFill>
              </a:rPr>
              <a:t>Walkthrough</a:t>
            </a:r>
            <a:r>
              <a:rPr lang="en-US" sz="2800" dirty="0">
                <a:solidFill>
                  <a:srgbClr val="FFFFFF"/>
                </a:solidFill>
              </a:rPr>
              <a:t>- </a:t>
            </a:r>
            <a:br>
              <a:rPr lang="en-US" sz="1800" dirty="0">
                <a:solidFill>
                  <a:srgbClr val="FFFFFF"/>
                </a:solidFill>
              </a:rPr>
            </a:br>
            <a:r>
              <a:rPr lang="en-US" sz="1800" i="1" dirty="0">
                <a:solidFill>
                  <a:srgbClr val="FFFFFF"/>
                </a:solidFill>
              </a:rPr>
              <a:t>Sacro </a:t>
            </a:r>
            <a:r>
              <a:rPr lang="en-US" sz="1800" i="1" dirty="0" err="1">
                <a:solidFill>
                  <a:srgbClr val="FFFFFF"/>
                </a:solidFill>
              </a:rPr>
              <a:t>Catino</a:t>
            </a:r>
            <a:br>
              <a:rPr lang="en-US" sz="1800" i="1" dirty="0">
                <a:solidFill>
                  <a:srgbClr val="FFFFFF"/>
                </a:solidFill>
              </a:rPr>
            </a:br>
            <a:br>
              <a:rPr lang="en-US" sz="1800" i="1" dirty="0">
                <a:solidFill>
                  <a:srgbClr val="FFFFFF"/>
                </a:solidFill>
              </a:rPr>
            </a:br>
            <a:r>
              <a:rPr lang="en-US" sz="1800" b="1" i="1" dirty="0">
                <a:solidFill>
                  <a:srgbClr val="FFFFFF"/>
                </a:solidFill>
              </a:rPr>
              <a:t>The Holy Grail Way </a:t>
            </a:r>
            <a:r>
              <a:rPr lang="en-US" sz="1800" i="1" dirty="0">
                <a:solidFill>
                  <a:srgbClr val="FFFFFF"/>
                </a:solidFill>
              </a:rPr>
              <a:t>opens through our conflict and illness narratives. </a:t>
            </a:r>
            <a:br>
              <a:rPr lang="en-US" sz="1800" dirty="0">
                <a:solidFill>
                  <a:srgbClr val="FFFFFF"/>
                </a:solidFill>
              </a:rPr>
            </a:br>
            <a:r>
              <a:rPr lang="en-US" sz="1800" dirty="0">
                <a:solidFill>
                  <a:srgbClr val="FFFFFF"/>
                </a:solidFill>
              </a:rPr>
              <a:t>We are storied beings. Subsequently, the power myth has to transform life history is ever present. Refashioned and retold, the Holy Grail is a vessel, a sacred quest, and a legend with the power to enchant and transform. Storying gives form to existence. Our stories are an intricate part of our cultural inheritance. By recognizing the significance of synchronicities, additional layers of meaning and significance are invited to permeate reality, revealing a sacredness hiding behind the thinning veil (Riva, 2020). </a:t>
            </a:r>
            <a:br>
              <a:rPr lang="en-US" sz="1800" dirty="0">
                <a:solidFill>
                  <a:srgbClr val="FFFFFF"/>
                </a:solidFill>
              </a:rPr>
            </a:br>
            <a:endParaRPr lang="en-US" sz="1800" dirty="0">
              <a:solidFill>
                <a:srgbClr val="FFFFFF"/>
              </a:solidFill>
            </a:endParaRPr>
          </a:p>
        </p:txBody>
      </p:sp>
    </p:spTree>
    <p:extLst>
      <p:ext uri="{BB962C8B-B14F-4D97-AF65-F5344CB8AC3E}">
        <p14:creationId xmlns:p14="http://schemas.microsoft.com/office/powerpoint/2010/main" val="1006812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2" name="Group 14">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4" name="Freeform: Shape 15">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16">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Oval 17">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18">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1" name="Rectangle 20">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15FE142-2D50-3046-9014-9BCB749A0AA6}"/>
              </a:ext>
            </a:extLst>
          </p:cNvPr>
          <p:cNvSpPr>
            <a:spLocks noGrp="1"/>
          </p:cNvSpPr>
          <p:nvPr>
            <p:ph type="title"/>
          </p:nvPr>
        </p:nvSpPr>
        <p:spPr>
          <a:xfrm>
            <a:off x="76200" y="282177"/>
            <a:ext cx="5911851" cy="5378394"/>
          </a:xfrm>
        </p:spPr>
        <p:txBody>
          <a:bodyPr vert="horz" wrap="square" lIns="0" tIns="0" rIns="0" bIns="0" rtlCol="0" anchor="b" anchorCtr="0">
            <a:normAutofit fontScale="90000"/>
          </a:bodyPr>
          <a:lstStyle/>
          <a:p>
            <a:pPr>
              <a:lnSpc>
                <a:spcPct val="90000"/>
              </a:lnSpc>
            </a:pPr>
            <a:r>
              <a:rPr lang="en-US" sz="2400" dirty="0"/>
              <a:t>Activism &amp; Advocacy:</a:t>
            </a:r>
            <a:br>
              <a:rPr lang="en-US" sz="2400" dirty="0"/>
            </a:br>
            <a:br>
              <a:rPr lang="en-US" sz="2400" dirty="0"/>
            </a:br>
            <a:r>
              <a:rPr lang="en-US" sz="2400" dirty="0"/>
              <a:t>Sustainable Development:  The Olympic School</a:t>
            </a:r>
            <a:br>
              <a:rPr lang="en-US" sz="2400" dirty="0"/>
            </a:br>
            <a:br>
              <a:rPr lang="en-US" sz="2400" dirty="0"/>
            </a:br>
            <a:r>
              <a:rPr lang="en-US" sz="2400" dirty="0"/>
              <a:t>Mediation:</a:t>
            </a:r>
            <a:br>
              <a:rPr lang="en-US" sz="2400" dirty="0"/>
            </a:br>
            <a:r>
              <a:rPr lang="en-US" sz="2400" dirty="0"/>
              <a:t>Inclusion &amp; Mediation Services for Political Asylum Seekers</a:t>
            </a:r>
            <a:br>
              <a:rPr lang="en-US" sz="2400" dirty="0"/>
            </a:br>
            <a:br>
              <a:rPr lang="en-US" sz="2400" dirty="0"/>
            </a:br>
            <a:r>
              <a:rPr lang="en-US" sz="2400" dirty="0"/>
              <a:t>Mental Health Reports: Migrant health and LGBTQ health</a:t>
            </a:r>
            <a:br>
              <a:rPr lang="en-US" sz="2400" dirty="0"/>
            </a:br>
            <a:br>
              <a:rPr lang="en-US" sz="2400" dirty="0"/>
            </a:br>
            <a:r>
              <a:rPr lang="en-US" sz="2400" dirty="0"/>
              <a:t>The Senior Living Lab</a:t>
            </a:r>
            <a:br>
              <a:rPr lang="en-US" sz="2400" dirty="0"/>
            </a:br>
            <a:br>
              <a:rPr lang="en-US" sz="2400" dirty="0"/>
            </a:br>
            <a:r>
              <a:rPr lang="en-US" sz="2400" dirty="0"/>
              <a:t>Transformational Learning Pedagogies</a:t>
            </a:r>
            <a:br>
              <a:rPr lang="en-US" sz="2400" dirty="0"/>
            </a:br>
            <a:br>
              <a:rPr lang="en-US" sz="2400" dirty="0"/>
            </a:br>
            <a:r>
              <a:rPr lang="en-US" sz="2400" dirty="0"/>
              <a:t>Engendering Social Transformation through autoethnography</a:t>
            </a:r>
            <a:br>
              <a:rPr lang="en-US" sz="1600" dirty="0"/>
            </a:br>
            <a:endParaRPr lang="en-US" sz="1600" dirty="0"/>
          </a:p>
        </p:txBody>
      </p:sp>
      <p:sp>
        <p:nvSpPr>
          <p:cNvPr id="23" name="Oval 22">
            <a:extLst>
              <a:ext uri="{FF2B5EF4-FFF2-40B4-BE49-F238E27FC236}">
                <a16:creationId xmlns:a16="http://schemas.microsoft.com/office/drawing/2014/main" id="{BEBFBB3C-FA07-4A06-A8D8-D690F92A2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56000" y="501282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 name="Espace réservé du contenu 3" descr="Une image contenant texte, gants&#10;&#10;Description générée automatiquement">
            <a:extLst>
              <a:ext uri="{FF2B5EF4-FFF2-40B4-BE49-F238E27FC236}">
                <a16:creationId xmlns:a16="http://schemas.microsoft.com/office/drawing/2014/main" id="{A6ADA76B-308C-0640-ADD3-AD847AD3EA48}"/>
              </a:ext>
            </a:extLst>
          </p:cNvPr>
          <p:cNvPicPr>
            <a:picLocks noGrp="1" noChangeAspect="1"/>
          </p:cNvPicPr>
          <p:nvPr>
            <p:ph idx="1"/>
          </p:nvPr>
        </p:nvPicPr>
        <p:blipFill rotWithShape="1">
          <a:blip r:embed="rId2"/>
          <a:srcRect t="8321" r="-1" b="927"/>
          <a:stretch/>
        </p:blipFill>
        <p:spPr>
          <a:xfrm>
            <a:off x="6203952" y="962638"/>
            <a:ext cx="5437187" cy="4934310"/>
          </a:xfrm>
          <a:custGeom>
            <a:avLst/>
            <a:gdLst/>
            <a:ahLst/>
            <a:cxnLst/>
            <a:rect l="l" t="t" r="r" b="b"/>
            <a:pathLst>
              <a:path w="5437187" h="5761037">
                <a:moveTo>
                  <a:pt x="0" y="0"/>
                </a:moveTo>
                <a:lnTo>
                  <a:pt x="5437187" y="0"/>
                </a:lnTo>
                <a:lnTo>
                  <a:pt x="5437187" y="5761037"/>
                </a:lnTo>
                <a:lnTo>
                  <a:pt x="0" y="5761037"/>
                </a:lnTo>
                <a:close/>
              </a:path>
            </a:pathLst>
          </a:custGeom>
        </p:spPr>
      </p:pic>
    </p:spTree>
    <p:extLst>
      <p:ext uri="{BB962C8B-B14F-4D97-AF65-F5344CB8AC3E}">
        <p14:creationId xmlns:p14="http://schemas.microsoft.com/office/powerpoint/2010/main" val="844779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96D6D5-AA51-4C46-95C1-A02E911092BF}"/>
              </a:ext>
            </a:extLst>
          </p:cNvPr>
          <p:cNvSpPr>
            <a:spLocks noGrp="1"/>
          </p:cNvSpPr>
          <p:nvPr>
            <p:ph type="title"/>
          </p:nvPr>
        </p:nvSpPr>
        <p:spPr>
          <a:xfrm>
            <a:off x="452156" y="-176349"/>
            <a:ext cx="3804157" cy="6217919"/>
          </a:xfrm>
        </p:spPr>
        <p:txBody>
          <a:bodyPr vert="horz" lIns="91440" tIns="45720" rIns="91440" bIns="45720" rtlCol="0" anchor="b">
            <a:normAutofit fontScale="90000"/>
          </a:bodyPr>
          <a:lstStyle/>
          <a:p>
            <a:r>
              <a:rPr lang="en-US" sz="3800" dirty="0">
                <a:solidFill>
                  <a:srgbClr val="FFFFFF"/>
                </a:solidFill>
              </a:rPr>
              <a:t>Co-writing  narratives of belonging in/on </a:t>
            </a:r>
            <a:r>
              <a:rPr lang="en-US" sz="3800" i="1" dirty="0">
                <a:solidFill>
                  <a:srgbClr val="FFFFFF"/>
                </a:solidFill>
              </a:rPr>
              <a:t>Earthship</a:t>
            </a:r>
            <a:br>
              <a:rPr lang="en-US" sz="3800" i="1" dirty="0">
                <a:solidFill>
                  <a:srgbClr val="FFFFFF"/>
                </a:solidFill>
              </a:rPr>
            </a:br>
            <a:br>
              <a:rPr lang="en-US" sz="3800" i="1" dirty="0">
                <a:solidFill>
                  <a:srgbClr val="FFFFFF"/>
                </a:solidFill>
              </a:rPr>
            </a:br>
            <a:r>
              <a:rPr lang="en-US" sz="3800" i="1" dirty="0">
                <a:solidFill>
                  <a:srgbClr val="FFFFFF"/>
                </a:solidFill>
              </a:rPr>
              <a:t>Transformational, Spiritual, and Ecological Autoethnography</a:t>
            </a:r>
            <a:br>
              <a:rPr lang="en-US" sz="3800" i="1" dirty="0">
                <a:solidFill>
                  <a:srgbClr val="FFFFFF"/>
                </a:solidFill>
              </a:rPr>
            </a:br>
            <a:br>
              <a:rPr lang="en-US" sz="3800" dirty="0">
                <a:solidFill>
                  <a:srgbClr val="FFFFFF"/>
                </a:solidFill>
              </a:rPr>
            </a:br>
            <a:endParaRPr lang="en-US" sz="3800" dirty="0">
              <a:solidFill>
                <a:srgbClr val="FFFFFF"/>
              </a:solidFill>
            </a:endParaRPr>
          </a:p>
        </p:txBody>
      </p:sp>
      <p:pic>
        <p:nvPicPr>
          <p:cNvPr id="8" name="Espace réservé du contenu 7" descr="Une image contenant alimentation, sombre, très coloré, œuf&#10;&#10;Description générée automatiquement">
            <a:extLst>
              <a:ext uri="{FF2B5EF4-FFF2-40B4-BE49-F238E27FC236}">
                <a16:creationId xmlns:a16="http://schemas.microsoft.com/office/drawing/2014/main" id="{787754A8-9D92-FF49-8D3F-6DF8E4452C02}"/>
              </a:ext>
            </a:extLst>
          </p:cNvPr>
          <p:cNvPicPr>
            <a:picLocks noGrp="1" noChangeAspect="1"/>
          </p:cNvPicPr>
          <p:nvPr>
            <p:ph idx="1"/>
          </p:nvPr>
        </p:nvPicPr>
        <p:blipFill rotWithShape="1">
          <a:blip r:embed="rId2"/>
          <a:srcRect t="3643" r="-1" b="5605"/>
          <a:stretch/>
        </p:blipFill>
        <p:spPr>
          <a:xfrm>
            <a:off x="4635095" y="10"/>
            <a:ext cx="7556889" cy="6857990"/>
          </a:xfrm>
          <a:prstGeom prst="rect">
            <a:avLst/>
          </a:prstGeom>
        </p:spPr>
      </p:pic>
    </p:spTree>
    <p:extLst>
      <p:ext uri="{BB962C8B-B14F-4D97-AF65-F5344CB8AC3E}">
        <p14:creationId xmlns:p14="http://schemas.microsoft.com/office/powerpoint/2010/main" val="4278577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133B12-8D0F-494D-9F28-B54FE129F12A}"/>
              </a:ext>
            </a:extLst>
          </p:cNvPr>
          <p:cNvSpPr>
            <a:spLocks noGrp="1"/>
          </p:cNvSpPr>
          <p:nvPr>
            <p:ph type="title"/>
          </p:nvPr>
        </p:nvSpPr>
        <p:spPr>
          <a:xfrm>
            <a:off x="643467" y="516835"/>
            <a:ext cx="3448259" cy="1666501"/>
          </a:xfrm>
        </p:spPr>
        <p:txBody>
          <a:bodyPr>
            <a:normAutofit fontScale="90000"/>
          </a:bodyPr>
          <a:lstStyle/>
          <a:p>
            <a:r>
              <a:rPr lang="fr-CH" sz="4000" dirty="0" err="1">
                <a:solidFill>
                  <a:srgbClr val="FFFFFF"/>
                </a:solidFill>
              </a:rPr>
              <a:t>Behold</a:t>
            </a:r>
            <a:r>
              <a:rPr lang="fr-CH" sz="4000" dirty="0">
                <a:solidFill>
                  <a:srgbClr val="FFFFFF"/>
                </a:solidFill>
              </a:rPr>
              <a:t> the </a:t>
            </a:r>
            <a:r>
              <a:rPr lang="fr-CH" sz="4000" dirty="0" err="1">
                <a:solidFill>
                  <a:srgbClr val="FFFFFF"/>
                </a:solidFill>
              </a:rPr>
              <a:t>Emerald</a:t>
            </a:r>
            <a:r>
              <a:rPr lang="fr-CH" sz="4000" dirty="0">
                <a:solidFill>
                  <a:srgbClr val="FFFFFF"/>
                </a:solidFill>
              </a:rPr>
              <a:t> </a:t>
            </a:r>
            <a:r>
              <a:rPr lang="fr-CH" sz="4000" dirty="0" err="1">
                <a:solidFill>
                  <a:srgbClr val="FFFFFF"/>
                </a:solidFill>
              </a:rPr>
              <a:t>Planet</a:t>
            </a:r>
            <a:br>
              <a:rPr lang="fr-CH" sz="4000" dirty="0">
                <a:solidFill>
                  <a:srgbClr val="FFFFFF"/>
                </a:solidFill>
              </a:rPr>
            </a:br>
            <a:r>
              <a:rPr lang="fr-CH" sz="2200" i="1" dirty="0" err="1">
                <a:solidFill>
                  <a:srgbClr val="FFFFFF"/>
                </a:solidFill>
              </a:rPr>
              <a:t>Transforming</a:t>
            </a:r>
            <a:r>
              <a:rPr lang="fr-CH" sz="2200" i="1" dirty="0">
                <a:solidFill>
                  <a:srgbClr val="FFFFFF"/>
                </a:solidFill>
              </a:rPr>
              <a:t> Perceptions</a:t>
            </a:r>
          </a:p>
        </p:txBody>
      </p:sp>
      <p:sp>
        <p:nvSpPr>
          <p:cNvPr id="3" name="Espace réservé du contenu 2">
            <a:extLst>
              <a:ext uri="{FF2B5EF4-FFF2-40B4-BE49-F238E27FC236}">
                <a16:creationId xmlns:a16="http://schemas.microsoft.com/office/drawing/2014/main" id="{E4A1FB70-392F-9443-9A14-345D64FCF5E0}"/>
              </a:ext>
            </a:extLst>
          </p:cNvPr>
          <p:cNvSpPr>
            <a:spLocks noGrp="1"/>
          </p:cNvSpPr>
          <p:nvPr>
            <p:ph idx="1"/>
          </p:nvPr>
        </p:nvSpPr>
        <p:spPr>
          <a:xfrm>
            <a:off x="511629" y="2057400"/>
            <a:ext cx="3580097" cy="4376057"/>
          </a:xfrm>
        </p:spPr>
        <p:txBody>
          <a:bodyPr>
            <a:normAutofit/>
          </a:bodyPr>
          <a:lstStyle/>
          <a:p>
            <a:pPr marL="0" indent="0">
              <a:buNone/>
            </a:pPr>
            <a:r>
              <a:rPr lang="en-US" sz="1800" dirty="0">
                <a:solidFill>
                  <a:srgbClr val="FFFFFF"/>
                </a:solidFill>
              </a:rPr>
              <a:t>As I hold the Book of Changes, the I-Ching falls opens to “On the earth is water: the image of Holding Together,” an offering for this ending. Here, hexagram, genogram, life-o-gram, and narrative </a:t>
            </a:r>
            <a:r>
              <a:rPr lang="en-US" sz="1800" i="1" dirty="0" err="1">
                <a:solidFill>
                  <a:srgbClr val="FFFFFF"/>
                </a:solidFill>
              </a:rPr>
              <a:t>transformagram</a:t>
            </a:r>
            <a:r>
              <a:rPr lang="en-US" sz="1800" dirty="0">
                <a:solidFill>
                  <a:srgbClr val="FFFFFF"/>
                </a:solidFill>
              </a:rPr>
              <a:t> are intricately laced together. As we </a:t>
            </a:r>
            <a:r>
              <a:rPr lang="en-US" sz="1800" i="1" dirty="0">
                <a:solidFill>
                  <a:srgbClr val="FFFFFF"/>
                </a:solidFill>
              </a:rPr>
              <a:t>behold</a:t>
            </a:r>
            <a:r>
              <a:rPr lang="en-US" sz="1800" dirty="0">
                <a:solidFill>
                  <a:srgbClr val="FFFFFF"/>
                </a:solidFill>
              </a:rPr>
              <a:t>, we actively transform the image. When seen from space our emerald planet, Earthship takes on the form of chalice, vessel, and sacred container, holding us together (Riva, 2020). </a:t>
            </a:r>
            <a:endParaRPr lang="fr-CH" sz="1800" dirty="0">
              <a:solidFill>
                <a:srgbClr val="FFFFFF"/>
              </a:solidFill>
            </a:endParaRPr>
          </a:p>
          <a:p>
            <a:endParaRPr lang="fr-CH" sz="1700" dirty="0">
              <a:solidFill>
                <a:srgbClr val="FFFFFF"/>
              </a:solidFill>
            </a:endParaRPr>
          </a:p>
        </p:txBody>
      </p:sp>
      <p:pic>
        <p:nvPicPr>
          <p:cNvPr id="5" name="Image 4" descr="Une image contenant image&#10;&#10;Description générée automatiquement">
            <a:extLst>
              <a:ext uri="{FF2B5EF4-FFF2-40B4-BE49-F238E27FC236}">
                <a16:creationId xmlns:a16="http://schemas.microsoft.com/office/drawing/2014/main" id="{646C9492-2C19-224F-8333-BA441A1BB904}"/>
              </a:ext>
            </a:extLst>
          </p:cNvPr>
          <p:cNvPicPr>
            <a:picLocks noChangeAspect="1"/>
          </p:cNvPicPr>
          <p:nvPr/>
        </p:nvPicPr>
        <p:blipFill rotWithShape="1">
          <a:blip r:embed="rId2"/>
          <a:srcRect t="3989" r="-1" b="5027"/>
          <a:stretch/>
        </p:blipFill>
        <p:spPr>
          <a:xfrm>
            <a:off x="4654296" y="10"/>
            <a:ext cx="7537703" cy="6857990"/>
          </a:xfrm>
          <a:prstGeom prst="rect">
            <a:avLst/>
          </a:prstGeom>
        </p:spPr>
      </p:pic>
    </p:spTree>
    <p:extLst>
      <p:ext uri="{BB962C8B-B14F-4D97-AF65-F5344CB8AC3E}">
        <p14:creationId xmlns:p14="http://schemas.microsoft.com/office/powerpoint/2010/main" val="2805272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3D2008-2C8A-7984-3B9C-6E7CF3A61ADD}"/>
              </a:ext>
            </a:extLst>
          </p:cNvPr>
          <p:cNvSpPr>
            <a:spLocks noGrp="1"/>
          </p:cNvSpPr>
          <p:nvPr>
            <p:ph type="title"/>
          </p:nvPr>
        </p:nvSpPr>
        <p:spPr/>
        <p:txBody>
          <a:bodyPr>
            <a:normAutofit fontScale="90000"/>
          </a:bodyPr>
          <a:lstStyle/>
          <a:p>
            <a:r>
              <a:rPr lang="fr-FR" dirty="0" err="1"/>
              <a:t>Crafting</a:t>
            </a:r>
            <a:r>
              <a:rPr lang="fr-FR" dirty="0"/>
              <a:t> </a:t>
            </a:r>
            <a:r>
              <a:rPr lang="fr-FR" dirty="0" err="1"/>
              <a:t>Peace</a:t>
            </a:r>
            <a:r>
              <a:rPr lang="fr-FR" dirty="0"/>
              <a:t> </a:t>
            </a:r>
            <a:r>
              <a:rPr lang="fr-FR" dirty="0" err="1"/>
              <a:t>Through</a:t>
            </a:r>
            <a:r>
              <a:rPr lang="fr-FR" dirty="0"/>
              <a:t> </a:t>
            </a:r>
            <a:r>
              <a:rPr lang="fr-FR" dirty="0" err="1"/>
              <a:t>Autoetnography</a:t>
            </a:r>
            <a:endParaRPr lang="fr-FR" dirty="0"/>
          </a:p>
        </p:txBody>
      </p:sp>
      <p:pic>
        <p:nvPicPr>
          <p:cNvPr id="5" name="Espace réservé du contenu 4">
            <a:extLst>
              <a:ext uri="{FF2B5EF4-FFF2-40B4-BE49-F238E27FC236}">
                <a16:creationId xmlns:a16="http://schemas.microsoft.com/office/drawing/2014/main" id="{C7020A72-43E1-F4ED-F5D8-004DEF2458C7}"/>
              </a:ext>
            </a:extLst>
          </p:cNvPr>
          <p:cNvPicPr>
            <a:picLocks noGrp="1" noChangeAspect="1"/>
          </p:cNvPicPr>
          <p:nvPr>
            <p:ph idx="1"/>
          </p:nvPr>
        </p:nvPicPr>
        <p:blipFill>
          <a:blip r:embed="rId2"/>
          <a:stretch>
            <a:fillRect/>
          </a:stretch>
        </p:blipFill>
        <p:spPr>
          <a:xfrm>
            <a:off x="1757364" y="1190183"/>
            <a:ext cx="8043862" cy="5586015"/>
          </a:xfrm>
        </p:spPr>
      </p:pic>
    </p:spTree>
    <p:extLst>
      <p:ext uri="{BB962C8B-B14F-4D97-AF65-F5344CB8AC3E}">
        <p14:creationId xmlns:p14="http://schemas.microsoft.com/office/powerpoint/2010/main" val="4088468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F51234-4F57-764F-9269-EAD6B2194B8E}"/>
              </a:ext>
            </a:extLst>
          </p:cNvPr>
          <p:cNvSpPr>
            <a:spLocks noGrp="1"/>
          </p:cNvSpPr>
          <p:nvPr>
            <p:ph type="title"/>
          </p:nvPr>
        </p:nvSpPr>
        <p:spPr>
          <a:xfrm>
            <a:off x="669074" y="156117"/>
            <a:ext cx="10973388" cy="1204332"/>
          </a:xfrm>
        </p:spPr>
        <p:txBody>
          <a:bodyPr/>
          <a:lstStyle/>
          <a:p>
            <a:r>
              <a:rPr lang="fr-FR" dirty="0" err="1"/>
              <a:t>Bibliography</a:t>
            </a:r>
            <a:endParaRPr lang="fr-FR" dirty="0"/>
          </a:p>
        </p:txBody>
      </p:sp>
      <p:sp>
        <p:nvSpPr>
          <p:cNvPr id="3" name="Espace réservé du contenu 2">
            <a:extLst>
              <a:ext uri="{FF2B5EF4-FFF2-40B4-BE49-F238E27FC236}">
                <a16:creationId xmlns:a16="http://schemas.microsoft.com/office/drawing/2014/main" id="{BFE31E6E-92BB-264D-A509-46C38E55CD71}"/>
              </a:ext>
            </a:extLst>
          </p:cNvPr>
          <p:cNvSpPr>
            <a:spLocks noGrp="1"/>
          </p:cNvSpPr>
          <p:nvPr>
            <p:ph idx="1"/>
          </p:nvPr>
        </p:nvSpPr>
        <p:spPr>
          <a:xfrm>
            <a:off x="446049" y="1126273"/>
            <a:ext cx="11374244" cy="5475249"/>
          </a:xfrm>
        </p:spPr>
        <p:txBody>
          <a:bodyPr>
            <a:noAutofit/>
          </a:bodyPr>
          <a:lstStyle/>
          <a:p>
            <a:r>
              <a:rPr lang="en-US" sz="1200" dirty="0"/>
              <a:t>Cobb, S. B. (2013</a:t>
            </a:r>
            <a:r>
              <a:rPr lang="en-US" sz="1200" i="1" dirty="0"/>
              <a:t>). Speaking of Violence: The Politics and Poetics of Narrative Dynamics in Conflict Resolution. </a:t>
            </a:r>
            <a:r>
              <a:rPr lang="en-US" sz="1200" dirty="0"/>
              <a:t>Explorations in Narrative Psychology. Oxford ; New York: Oxford University Press.</a:t>
            </a:r>
          </a:p>
          <a:p>
            <a:r>
              <a:rPr lang="en-US" sz="1200" dirty="0"/>
              <a:t>Denzin, N. K. (2014). </a:t>
            </a:r>
            <a:r>
              <a:rPr lang="en-US" sz="1200" i="1" dirty="0"/>
              <a:t>Interpretive Autoethnography</a:t>
            </a:r>
            <a:r>
              <a:rPr lang="en-US" sz="1200" dirty="0"/>
              <a:t>. Second edition. Los Angeles: SAGE.</a:t>
            </a:r>
          </a:p>
          <a:p>
            <a:r>
              <a:rPr lang="en-US" sz="1200" dirty="0"/>
              <a:t>Francis. </a:t>
            </a:r>
            <a:r>
              <a:rPr lang="en-US" sz="1200" i="1" dirty="0" err="1"/>
              <a:t>Laudato</a:t>
            </a:r>
            <a:r>
              <a:rPr lang="en-US" sz="1200" i="1" dirty="0"/>
              <a:t> </a:t>
            </a:r>
            <a:r>
              <a:rPr lang="en-US" sz="1200" i="1" dirty="0" err="1"/>
              <a:t>si</a:t>
            </a:r>
            <a:r>
              <a:rPr lang="en-US" sz="1200" i="1" dirty="0"/>
              <a:t>’</a:t>
            </a:r>
            <a:r>
              <a:rPr lang="en-US" sz="1200" dirty="0"/>
              <a:t>. (2015). 1st edition. Huntington, IN: Our Sunday Visitor Pub.</a:t>
            </a:r>
            <a:endParaRPr lang="fr-CH" sz="1200" dirty="0"/>
          </a:p>
          <a:p>
            <a:r>
              <a:rPr lang="en-US" sz="1200" dirty="0"/>
              <a:t>Francis.</a:t>
            </a:r>
            <a:r>
              <a:rPr lang="en-US" sz="1200" i="1" dirty="0"/>
              <a:t> </a:t>
            </a:r>
            <a:r>
              <a:rPr lang="en-US" sz="1200" i="1" dirty="0">
                <a:hlinkClick r:id="rId2"/>
              </a:rPr>
              <a:t>"Fratelli tutti (3 October 2020) | Francis"</a:t>
            </a:r>
            <a:r>
              <a:rPr lang="en-US" sz="1200" i="1" dirty="0"/>
              <a:t>. </a:t>
            </a:r>
            <a:r>
              <a:rPr lang="en-US" sz="1200" i="1" dirty="0" err="1"/>
              <a:t>www.vatican.va</a:t>
            </a:r>
            <a:r>
              <a:rPr lang="en-US" sz="1200" i="1" dirty="0"/>
              <a:t>. Retrieved 4 October 2020.</a:t>
            </a:r>
            <a:endParaRPr lang="en-US" sz="1200" dirty="0"/>
          </a:p>
          <a:p>
            <a:r>
              <a:rPr lang="en-US" sz="1200" dirty="0" err="1"/>
              <a:t>Gergen</a:t>
            </a:r>
            <a:r>
              <a:rPr lang="en-US" sz="1200" dirty="0"/>
              <a:t>, K.J.(2015). "From Mirroring To World-Making: Research As Future Forming". </a:t>
            </a:r>
            <a:r>
              <a:rPr lang="en-US" sz="1200" i="1" dirty="0"/>
              <a:t>Journal For The Theory Of Social </a:t>
            </a:r>
            <a:r>
              <a:rPr lang="en-US" sz="1200" i="1" dirty="0" err="1"/>
              <a:t>Behaviour</a:t>
            </a:r>
            <a:r>
              <a:rPr lang="en-US" sz="1200" i="1" dirty="0"/>
              <a:t>.</a:t>
            </a:r>
            <a:r>
              <a:rPr lang="en-US" sz="1200" dirty="0"/>
              <a:t> Volume 45, Issue 3. 287</a:t>
            </a:r>
          </a:p>
          <a:p>
            <a:r>
              <a:rPr lang="en-US" sz="1200" dirty="0"/>
              <a:t>Hinton, D. and </a:t>
            </a:r>
            <a:r>
              <a:rPr lang="en-US" sz="1200" dirty="0" err="1"/>
              <a:t>Kirmayer</a:t>
            </a:r>
            <a:r>
              <a:rPr lang="en-US" sz="1200" dirty="0"/>
              <a:t>, L. J. (2017). The Flexibility Hypothesis of Healing. </a:t>
            </a:r>
            <a:r>
              <a:rPr lang="en-US" sz="1200" i="1" dirty="0"/>
              <a:t>Cult Med Psychiatry</a:t>
            </a:r>
            <a:r>
              <a:rPr lang="en-US" sz="1200" dirty="0"/>
              <a:t> 41:3-34.</a:t>
            </a:r>
            <a:br>
              <a:rPr lang="en-US" sz="1200" dirty="0">
                <a:solidFill>
                  <a:schemeClr val="tx1"/>
                </a:solidFill>
              </a:rPr>
            </a:br>
            <a:endParaRPr lang="en-US" sz="1200" dirty="0">
              <a:solidFill>
                <a:schemeClr val="tx1"/>
              </a:solidFill>
            </a:endParaRPr>
          </a:p>
          <a:p>
            <a:r>
              <a:rPr lang="en-US" sz="1200" dirty="0"/>
              <a:t>Kleinman, A. (1989) </a:t>
            </a:r>
            <a:r>
              <a:rPr lang="en-US" sz="1200" i="1" dirty="0"/>
              <a:t>The Illness Narratives: Suffering, Healing, and the Human Condition</a:t>
            </a:r>
            <a:r>
              <a:rPr lang="en-US" sz="1200" dirty="0"/>
              <a:t>. New York: Basic Books.</a:t>
            </a:r>
          </a:p>
          <a:p>
            <a:r>
              <a:rPr lang="en-US" sz="1200" dirty="0" err="1"/>
              <a:t>Micozzi</a:t>
            </a:r>
            <a:r>
              <a:rPr lang="en-US" sz="1200" dirty="0"/>
              <a:t>, M. S. (2018). </a:t>
            </a:r>
            <a:r>
              <a:rPr lang="en-US" sz="1200" i="1" dirty="0"/>
              <a:t>Fundamentals of complementary, alternative, and integrative medicine</a:t>
            </a:r>
            <a:r>
              <a:rPr lang="en-US" sz="1200" dirty="0"/>
              <a:t>. 6th edition. St. Louis, MO: Elsevier.</a:t>
            </a:r>
            <a:endParaRPr lang="fr-CH" sz="1200" dirty="0"/>
          </a:p>
          <a:p>
            <a:r>
              <a:rPr lang="en-US" sz="1200" dirty="0">
                <a:solidFill>
                  <a:schemeClr val="tx1"/>
                </a:solidFill>
              </a:rPr>
              <a:t>Riva, S. M. (2020). </a:t>
            </a:r>
            <a:r>
              <a:rPr lang="en-US" sz="1200" i="1" dirty="0">
                <a:solidFill>
                  <a:schemeClr val="tx1"/>
                </a:solidFill>
              </a:rPr>
              <a:t>Homing in: An Adopted Child’s Story Mandala of Connecting, Reunion, and Belonging</a:t>
            </a:r>
            <a:r>
              <a:rPr lang="en-US" sz="1200" dirty="0">
                <a:solidFill>
                  <a:schemeClr val="tx1"/>
                </a:solidFill>
              </a:rPr>
              <a:t>. 1st ed. Christiansburg: </a:t>
            </a:r>
            <a:r>
              <a:rPr lang="en-US" sz="1200" dirty="0" err="1">
                <a:solidFill>
                  <a:schemeClr val="tx1"/>
                </a:solidFill>
              </a:rPr>
              <a:t>WriteLife</a:t>
            </a:r>
            <a:r>
              <a:rPr lang="en-US" sz="1200" dirty="0">
                <a:solidFill>
                  <a:schemeClr val="tx1"/>
                </a:solidFill>
              </a:rPr>
              <a:t> Publishing.</a:t>
            </a:r>
            <a:br>
              <a:rPr lang="en-US" sz="1200" dirty="0">
                <a:solidFill>
                  <a:schemeClr val="tx1"/>
                </a:solidFill>
              </a:rPr>
            </a:br>
            <a:endParaRPr lang="en-US" sz="1200" dirty="0">
              <a:solidFill>
                <a:schemeClr val="tx1"/>
              </a:solidFill>
            </a:endParaRPr>
          </a:p>
          <a:p>
            <a:r>
              <a:rPr lang="en-US" sz="1200" dirty="0"/>
              <a:t>Sawyer, R. D., and Norris, J. (2013). </a:t>
            </a:r>
            <a:r>
              <a:rPr lang="en-US" sz="1200" i="1" dirty="0" err="1"/>
              <a:t>Duoethnography</a:t>
            </a:r>
            <a:r>
              <a:rPr lang="en-US" sz="1200" dirty="0"/>
              <a:t>. Understanding qualitative research. New York: Oxford University Press.</a:t>
            </a:r>
            <a:br>
              <a:rPr lang="fr-CH" sz="1200" dirty="0"/>
            </a:br>
            <a:endParaRPr lang="fr-CH" sz="1200" dirty="0"/>
          </a:p>
          <a:p>
            <a:r>
              <a:rPr lang="en-US" sz="1200" dirty="0"/>
              <a:t>Sweet, V. </a:t>
            </a:r>
            <a:r>
              <a:rPr lang="en-US" sz="1200"/>
              <a:t>(2010). </a:t>
            </a:r>
            <a:r>
              <a:rPr lang="en-US" sz="1200" i="1" dirty="0"/>
              <a:t>Rooted in the Earth, Rooted in the Sky: Hildegard of </a:t>
            </a:r>
            <a:r>
              <a:rPr lang="en-US" sz="1200" i="1" dirty="0" err="1"/>
              <a:t>Bingen</a:t>
            </a:r>
            <a:r>
              <a:rPr lang="en-US" sz="1200" i="1" dirty="0"/>
              <a:t> and Premodern Medicine</a:t>
            </a:r>
            <a:r>
              <a:rPr lang="en-US" sz="1200" dirty="0"/>
              <a:t>. Studies in Medieval History and Culture. New York: Routledge.</a:t>
            </a:r>
            <a:br>
              <a:rPr lang="en-US" sz="900" dirty="0"/>
            </a:br>
            <a:endParaRPr lang="fr-FR" sz="900" dirty="0"/>
          </a:p>
        </p:txBody>
      </p:sp>
    </p:spTree>
    <p:extLst>
      <p:ext uri="{BB962C8B-B14F-4D97-AF65-F5344CB8AC3E}">
        <p14:creationId xmlns:p14="http://schemas.microsoft.com/office/powerpoint/2010/main" val="682438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2C9D09B-7636-0749-B1E7-AE7A8DD81D16}"/>
              </a:ext>
            </a:extLst>
          </p:cNvPr>
          <p:cNvSpPr>
            <a:spLocks noGrp="1"/>
          </p:cNvSpPr>
          <p:nvPr>
            <p:ph type="title"/>
          </p:nvPr>
        </p:nvSpPr>
        <p:spPr>
          <a:xfrm>
            <a:off x="6201412" y="549275"/>
            <a:ext cx="5437185" cy="1997855"/>
          </a:xfrm>
        </p:spPr>
        <p:txBody>
          <a:bodyPr wrap="square" anchor="b">
            <a:normAutofit/>
          </a:bodyPr>
          <a:lstStyle/>
          <a:p>
            <a:r>
              <a:rPr lang="fr-FR" dirty="0" err="1"/>
              <a:t>Incorporating</a:t>
            </a:r>
            <a:r>
              <a:rPr lang="fr-FR" dirty="0"/>
              <a:t> Narrative </a:t>
            </a:r>
            <a:r>
              <a:rPr lang="fr-FR" dirty="0" err="1"/>
              <a:t>Methods</a:t>
            </a:r>
            <a:endParaRPr lang="fr-FR" dirty="0"/>
          </a:p>
        </p:txBody>
      </p:sp>
      <p:pic>
        <p:nvPicPr>
          <p:cNvPr id="4" name="Picture 12">
            <a:extLst>
              <a:ext uri="{FF2B5EF4-FFF2-40B4-BE49-F238E27FC236}">
                <a16:creationId xmlns:a16="http://schemas.microsoft.com/office/drawing/2014/main" id="{74DABF75-0983-2E43-965C-4F3083AAA0EF}"/>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795655" y="549275"/>
            <a:ext cx="4607558" cy="5759450"/>
          </a:xfrm>
          <a:custGeom>
            <a:avLst/>
            <a:gdLst/>
            <a:ahLst/>
            <a:cxnLst/>
            <a:rect l="l" t="t" r="r" b="b"/>
            <a:pathLst>
              <a:path w="5092062" h="5759450">
                <a:moveTo>
                  <a:pt x="0" y="0"/>
                </a:moveTo>
                <a:lnTo>
                  <a:pt x="5092062" y="0"/>
                </a:lnTo>
                <a:lnTo>
                  <a:pt x="5092062" y="5759450"/>
                </a:lnTo>
                <a:lnTo>
                  <a:pt x="0" y="5759450"/>
                </a:lnTo>
                <a:close/>
              </a:path>
            </a:pathLst>
          </a:custGeom>
          <a:noFill/>
        </p:spPr>
      </p:pic>
      <p:sp>
        <p:nvSpPr>
          <p:cNvPr id="3" name="Espace réservé du contenu 2">
            <a:extLst>
              <a:ext uri="{FF2B5EF4-FFF2-40B4-BE49-F238E27FC236}">
                <a16:creationId xmlns:a16="http://schemas.microsoft.com/office/drawing/2014/main" id="{68C11334-307C-F34C-B1C3-E8AC62FECB17}"/>
              </a:ext>
            </a:extLst>
          </p:cNvPr>
          <p:cNvSpPr>
            <a:spLocks noGrp="1"/>
          </p:cNvSpPr>
          <p:nvPr>
            <p:ph idx="1"/>
          </p:nvPr>
        </p:nvSpPr>
        <p:spPr>
          <a:xfrm>
            <a:off x="6201410" y="2677306"/>
            <a:ext cx="5437187" cy="3415519"/>
          </a:xfrm>
        </p:spPr>
        <p:txBody>
          <a:bodyPr anchor="t">
            <a:normAutofit/>
          </a:bodyPr>
          <a:lstStyle/>
          <a:p>
            <a:r>
              <a:rPr lang="fr-FR" sz="2000" dirty="0" err="1"/>
              <a:t>Autoethnography</a:t>
            </a:r>
            <a:endParaRPr lang="fr-FR" sz="2000" dirty="0"/>
          </a:p>
          <a:p>
            <a:r>
              <a:rPr lang="fr-FR" sz="2000" dirty="0" err="1"/>
              <a:t>Duoethnography</a:t>
            </a:r>
            <a:endParaRPr lang="fr-FR" sz="2000" dirty="0"/>
          </a:p>
          <a:p>
            <a:r>
              <a:rPr lang="fr-FR" sz="2000" dirty="0"/>
              <a:t>A « </a:t>
            </a:r>
            <a:r>
              <a:rPr lang="fr-FR" sz="2000" dirty="0" err="1"/>
              <a:t>Transformagram</a:t>
            </a:r>
            <a:r>
              <a:rPr lang="fr-FR" sz="2000" dirty="0"/>
              <a:t> » </a:t>
            </a:r>
            <a:r>
              <a:rPr lang="fr-FR" sz="2000" dirty="0" err="1"/>
              <a:t>pedagogy</a:t>
            </a:r>
            <a:r>
              <a:rPr lang="fr-FR" sz="2000" dirty="0"/>
              <a:t> </a:t>
            </a:r>
            <a:r>
              <a:rPr lang="fr-FR" sz="2000" dirty="0" err="1"/>
              <a:t>that</a:t>
            </a:r>
            <a:r>
              <a:rPr lang="fr-FR" sz="2000" dirty="0"/>
              <a:t> </a:t>
            </a:r>
            <a:r>
              <a:rPr lang="fr-FR" sz="2000" dirty="0" err="1"/>
              <a:t>emerged</a:t>
            </a:r>
            <a:r>
              <a:rPr lang="fr-FR" sz="2000" dirty="0"/>
              <a:t> </a:t>
            </a:r>
            <a:r>
              <a:rPr lang="fr-FR" sz="2000" dirty="0" err="1"/>
              <a:t>from</a:t>
            </a:r>
            <a:r>
              <a:rPr lang="fr-FR" sz="2000" dirty="0"/>
              <a:t> </a:t>
            </a:r>
            <a:r>
              <a:rPr lang="fr-FR" sz="2000" dirty="0" err="1"/>
              <a:t>my</a:t>
            </a:r>
            <a:r>
              <a:rPr lang="fr-FR" sz="2000" dirty="0"/>
              <a:t> </a:t>
            </a:r>
            <a:r>
              <a:rPr lang="fr-FR" sz="2000" dirty="0" err="1"/>
              <a:t>autoethnographic</a:t>
            </a:r>
            <a:r>
              <a:rPr lang="fr-FR" sz="2000" dirty="0"/>
              <a:t> </a:t>
            </a:r>
            <a:r>
              <a:rPr lang="fr-FR" sz="2000" dirty="0" err="1"/>
              <a:t>process</a:t>
            </a:r>
            <a:r>
              <a:rPr lang="fr-FR" sz="2000" dirty="0"/>
              <a:t> and </a:t>
            </a:r>
            <a:r>
              <a:rPr lang="fr-FR" sz="2000" b="1" dirty="0" err="1"/>
              <a:t>teaching</a:t>
            </a:r>
            <a:r>
              <a:rPr lang="fr-FR" sz="2000" b="1" dirty="0"/>
              <a:t> story</a:t>
            </a:r>
          </a:p>
          <a:p>
            <a:r>
              <a:rPr lang="fr-FR" sz="2000" dirty="0"/>
              <a:t>http://</a:t>
            </a:r>
            <a:r>
              <a:rPr lang="fr-FR" sz="2000" dirty="0" err="1"/>
              <a:t>www.susanmossmanrivawrites.com</a:t>
            </a:r>
            <a:endParaRPr lang="fr-FR" sz="2000" dirty="0"/>
          </a:p>
          <a:p>
            <a:endParaRPr lang="fr-FR" sz="2000" dirty="0"/>
          </a:p>
        </p:txBody>
      </p:sp>
    </p:spTree>
    <p:extLst>
      <p:ext uri="{BB962C8B-B14F-4D97-AF65-F5344CB8AC3E}">
        <p14:creationId xmlns:p14="http://schemas.microsoft.com/office/powerpoint/2010/main" val="244667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Oval 53">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Oval 55">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8" name="Group 57">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59" name="Freeform: Shape 58">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Freeform: Shape 59">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1" name="Oval 60">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Oval 61">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64" name="Rectangle 63">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28A00A08-E4E6-4184-B484-E0E034072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171" y="13882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8" name="Group 67">
            <a:extLst>
              <a:ext uri="{FF2B5EF4-FFF2-40B4-BE49-F238E27FC236}">
                <a16:creationId xmlns:a16="http://schemas.microsoft.com/office/drawing/2014/main" id="{0780E404-3121-4F33-AF2D-65F659A97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7675" y="288981"/>
            <a:ext cx="1262947" cy="1335600"/>
            <a:chOff x="2678417" y="2427951"/>
            <a:chExt cx="1262947" cy="1335600"/>
          </a:xfrm>
        </p:grpSpPr>
        <p:sp>
          <p:nvSpPr>
            <p:cNvPr id="69" name="Freeform: Shape 68">
              <a:extLst>
                <a:ext uri="{FF2B5EF4-FFF2-40B4-BE49-F238E27FC236}">
                  <a16:creationId xmlns:a16="http://schemas.microsoft.com/office/drawing/2014/main" id="{2339341D-8322-49F1-91DA-6D115CCAE7A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Oval 69">
              <a:extLst>
                <a:ext uri="{FF2B5EF4-FFF2-40B4-BE49-F238E27FC236}">
                  <a16:creationId xmlns:a16="http://schemas.microsoft.com/office/drawing/2014/main" id="{7EB9DB0E-3B0E-411A-9274-448D565CA4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re 1">
            <a:extLst>
              <a:ext uri="{FF2B5EF4-FFF2-40B4-BE49-F238E27FC236}">
                <a16:creationId xmlns:a16="http://schemas.microsoft.com/office/drawing/2014/main" id="{EEDC397F-8749-C74E-AC36-39D0FC8E40D6}"/>
              </a:ext>
            </a:extLst>
          </p:cNvPr>
          <p:cNvSpPr>
            <a:spLocks noGrp="1"/>
          </p:cNvSpPr>
          <p:nvPr>
            <p:ph type="title"/>
          </p:nvPr>
        </p:nvSpPr>
        <p:spPr>
          <a:xfrm>
            <a:off x="163286" y="187561"/>
            <a:ext cx="3837108" cy="5679840"/>
          </a:xfrm>
        </p:spPr>
        <p:txBody>
          <a:bodyPr vert="horz" wrap="square" lIns="0" tIns="0" rIns="0" bIns="0" rtlCol="0" anchor="b" anchorCtr="0">
            <a:normAutofit fontScale="90000"/>
          </a:bodyPr>
          <a:lstStyle/>
          <a:p>
            <a:pPr>
              <a:lnSpc>
                <a:spcPct val="90000"/>
              </a:lnSpc>
            </a:pPr>
            <a:r>
              <a:rPr lang="en-US" sz="2300" dirty="0"/>
              <a:t>Homing </a:t>
            </a:r>
            <a:r>
              <a:rPr lang="en-US" sz="2300" i="1" dirty="0"/>
              <a:t>In</a:t>
            </a:r>
            <a:r>
              <a:rPr lang="en-US" sz="2300" dirty="0"/>
              <a:t> to Earthship:</a:t>
            </a:r>
            <a:br>
              <a:rPr lang="en-US" sz="2300" dirty="0"/>
            </a:br>
            <a:br>
              <a:rPr lang="en-US" sz="2300" dirty="0"/>
            </a:br>
            <a:r>
              <a:rPr lang="en-US" sz="2300" dirty="0"/>
              <a:t>From Kinship to Earthship</a:t>
            </a:r>
            <a:br>
              <a:rPr lang="en-US" sz="2300" dirty="0"/>
            </a:br>
            <a:br>
              <a:rPr lang="en-US" sz="2300" dirty="0"/>
            </a:br>
            <a:r>
              <a:rPr lang="en-US" sz="2300" dirty="0"/>
              <a:t>“</a:t>
            </a:r>
            <a:r>
              <a:rPr lang="en-US" sz="2300" dirty="0" err="1"/>
              <a:t>Kinning</a:t>
            </a:r>
            <a:r>
              <a:rPr lang="en-US" sz="2300" dirty="0"/>
              <a:t>”</a:t>
            </a:r>
            <a:br>
              <a:rPr lang="en-US" sz="2300" dirty="0"/>
            </a:br>
            <a:br>
              <a:rPr lang="en-US" sz="2300" dirty="0"/>
            </a:br>
            <a:r>
              <a:rPr lang="en-US" sz="2300" dirty="0"/>
              <a:t>A Relational Approach</a:t>
            </a:r>
            <a:br>
              <a:rPr lang="en-US" sz="2300" dirty="0"/>
            </a:br>
            <a:br>
              <a:rPr lang="en-US" sz="2300" dirty="0"/>
            </a:br>
            <a:r>
              <a:rPr lang="en-US" sz="2300" dirty="0"/>
              <a:t>Teachers as Storytellers</a:t>
            </a:r>
            <a:br>
              <a:rPr lang="en-US" sz="2300" dirty="0"/>
            </a:br>
            <a:br>
              <a:rPr lang="en-US" sz="2300" dirty="0"/>
            </a:br>
            <a:r>
              <a:rPr lang="en-US" sz="2300" dirty="0"/>
              <a:t>Activating the Inner Compass for Quest Orientation</a:t>
            </a:r>
            <a:br>
              <a:rPr lang="en-US" sz="2300" dirty="0"/>
            </a:br>
            <a:br>
              <a:rPr lang="en-US" sz="2300" dirty="0"/>
            </a:br>
            <a:r>
              <a:rPr lang="en-US" sz="2300" dirty="0"/>
              <a:t>Connecting Lived Experience with Theoretical Frameworks</a:t>
            </a:r>
            <a:br>
              <a:rPr lang="en-US" sz="2300" dirty="0"/>
            </a:br>
            <a:br>
              <a:rPr lang="en-US" sz="2300" dirty="0"/>
            </a:br>
            <a:br>
              <a:rPr lang="en-US" sz="2300" dirty="0"/>
            </a:br>
            <a:endParaRPr lang="en-US" sz="2300" dirty="0"/>
          </a:p>
        </p:txBody>
      </p:sp>
      <p:grpSp>
        <p:nvGrpSpPr>
          <p:cNvPr id="72" name="Group 71">
            <a:extLst>
              <a:ext uri="{FF2B5EF4-FFF2-40B4-BE49-F238E27FC236}">
                <a16:creationId xmlns:a16="http://schemas.microsoft.com/office/drawing/2014/main" id="{4B158E9A-DBF4-4AA7-B6B7-8C8EB2FBDD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25249" y="5435090"/>
            <a:ext cx="762805" cy="734873"/>
            <a:chOff x="7950336" y="1300590"/>
            <a:chExt cx="762805" cy="734873"/>
          </a:xfrm>
        </p:grpSpPr>
        <p:sp>
          <p:nvSpPr>
            <p:cNvPr id="73" name="Freeform 5">
              <a:extLst>
                <a:ext uri="{FF2B5EF4-FFF2-40B4-BE49-F238E27FC236}">
                  <a16:creationId xmlns:a16="http://schemas.microsoft.com/office/drawing/2014/main" id="{6150ACFD-AEC6-42A3-A5A7-E7AD6B13E0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20298" y="1428832"/>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0" scaled="0"/>
              <a:tileRect/>
            </a:gradFill>
            <a:ln>
              <a:noFill/>
            </a:ln>
            <a:effectLst>
              <a:innerShdw blurRad="254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Freeform 6">
              <a:extLst>
                <a:ext uri="{FF2B5EF4-FFF2-40B4-BE49-F238E27FC236}">
                  <a16:creationId xmlns:a16="http://schemas.microsoft.com/office/drawing/2014/main" id="{DB4D1217-FEB1-4D2A-80F4-C227B66D72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066503" y="1339815"/>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60000"/>
                  </a:schemeClr>
                </a:gs>
                <a:gs pos="100000">
                  <a:schemeClr val="accent1">
                    <a:lumMod val="60000"/>
                    <a:lumOff val="40000"/>
                  </a:schemeClr>
                </a:gs>
              </a:gsLst>
              <a:lin ang="180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Freeform 8">
              <a:extLst>
                <a:ext uri="{FF2B5EF4-FFF2-40B4-BE49-F238E27FC236}">
                  <a16:creationId xmlns:a16="http://schemas.microsoft.com/office/drawing/2014/main" id="{0BCA7138-22BA-4785-8B3D-9D45213E85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17173" y="1608753"/>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18000000" scaled="0"/>
              <a:tileRect/>
            </a:gradFill>
            <a:ln>
              <a:noFill/>
            </a:ln>
            <a:effectLst>
              <a:innerShdw blurRad="508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5" name="Espace réservé du contenu 4" descr="Une image contenant extérieur, nuages, nature&#10;&#10;Description générée automatiquement">
            <a:extLst>
              <a:ext uri="{FF2B5EF4-FFF2-40B4-BE49-F238E27FC236}">
                <a16:creationId xmlns:a16="http://schemas.microsoft.com/office/drawing/2014/main" id="{A4059BE9-5F30-FA44-9309-8E2EAFE60351}"/>
              </a:ext>
            </a:extLst>
          </p:cNvPr>
          <p:cNvPicPr>
            <a:picLocks noGrp="1" noChangeAspect="1"/>
          </p:cNvPicPr>
          <p:nvPr>
            <p:ph idx="1"/>
          </p:nvPr>
        </p:nvPicPr>
        <p:blipFill rotWithShape="1">
          <a:blip r:embed="rId2"/>
          <a:srcRect t="9249" r="-1" b="-1"/>
          <a:stretch/>
        </p:blipFill>
        <p:spPr>
          <a:xfrm>
            <a:off x="4794373" y="549275"/>
            <a:ext cx="6348169" cy="5761037"/>
          </a:xfrm>
          <a:custGeom>
            <a:avLst/>
            <a:gdLst/>
            <a:ahLst/>
            <a:cxnLst/>
            <a:rect l="l" t="t" r="r" b="b"/>
            <a:pathLst>
              <a:path w="7345363" h="5761037">
                <a:moveTo>
                  <a:pt x="0" y="0"/>
                </a:moveTo>
                <a:lnTo>
                  <a:pt x="7345363" y="0"/>
                </a:lnTo>
                <a:lnTo>
                  <a:pt x="7345363" y="5761037"/>
                </a:lnTo>
                <a:lnTo>
                  <a:pt x="0" y="5761037"/>
                </a:lnTo>
                <a:close/>
              </a:path>
            </a:pathLst>
          </a:custGeom>
        </p:spPr>
      </p:pic>
    </p:spTree>
    <p:extLst>
      <p:ext uri="{BB962C8B-B14F-4D97-AF65-F5344CB8AC3E}">
        <p14:creationId xmlns:p14="http://schemas.microsoft.com/office/powerpoint/2010/main" val="522587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92C274C-B207-F146-A447-6742EB313302}"/>
              </a:ext>
            </a:extLst>
          </p:cNvPr>
          <p:cNvSpPr>
            <a:spLocks noGrp="1"/>
          </p:cNvSpPr>
          <p:nvPr>
            <p:ph type="title"/>
          </p:nvPr>
        </p:nvSpPr>
        <p:spPr>
          <a:xfrm>
            <a:off x="6147434" y="-337457"/>
            <a:ext cx="5491163" cy="2569028"/>
          </a:xfrm>
        </p:spPr>
        <p:txBody>
          <a:bodyPr wrap="square" anchor="b">
            <a:normAutofit/>
          </a:bodyPr>
          <a:lstStyle/>
          <a:p>
            <a:pPr>
              <a:lnSpc>
                <a:spcPct val="90000"/>
              </a:lnSpc>
            </a:pPr>
            <a:r>
              <a:rPr lang="fr-FR" sz="3700" dirty="0" err="1"/>
              <a:t>Connecting</a:t>
            </a:r>
            <a:r>
              <a:rPr lang="fr-FR" sz="3700" dirty="0"/>
              <a:t> </a:t>
            </a:r>
            <a:r>
              <a:rPr lang="fr-FR" sz="3700" dirty="0" err="1"/>
              <a:t>with</a:t>
            </a:r>
            <a:r>
              <a:rPr lang="fr-FR" sz="3700" dirty="0"/>
              <a:t> Online Learning </a:t>
            </a:r>
            <a:r>
              <a:rPr lang="fr-FR" sz="3700" dirty="0" err="1"/>
              <a:t>Communities</a:t>
            </a:r>
            <a:r>
              <a:rPr lang="fr-FR" sz="3700" dirty="0"/>
              <a:t> in Virtual </a:t>
            </a:r>
            <a:r>
              <a:rPr lang="fr-FR" sz="3700" dirty="0" err="1"/>
              <a:t>Spaces</a:t>
            </a:r>
            <a:r>
              <a:rPr lang="fr-FR" sz="3700" dirty="0"/>
              <a:t>: </a:t>
            </a:r>
            <a:r>
              <a:rPr lang="fr-FR" sz="3700" i="1" dirty="0" err="1"/>
              <a:t>Homescapes</a:t>
            </a:r>
            <a:endParaRPr lang="fr-FR" sz="3700" i="1" dirty="0"/>
          </a:p>
        </p:txBody>
      </p:sp>
      <p:pic>
        <p:nvPicPr>
          <p:cNvPr id="4" name="Image 3">
            <a:extLst>
              <a:ext uri="{FF2B5EF4-FFF2-40B4-BE49-F238E27FC236}">
                <a16:creationId xmlns:a16="http://schemas.microsoft.com/office/drawing/2014/main" id="{C7EF6445-D780-4648-99E8-BB7459F529DD}"/>
              </a:ext>
            </a:extLst>
          </p:cNvPr>
          <p:cNvPicPr>
            <a:picLocks noChangeAspect="1"/>
          </p:cNvPicPr>
          <p:nvPr/>
        </p:nvPicPr>
        <p:blipFill>
          <a:blip r:embed="rId2"/>
          <a:stretch>
            <a:fillRect/>
          </a:stretch>
        </p:blipFill>
        <p:spPr>
          <a:xfrm>
            <a:off x="553403" y="882969"/>
            <a:ext cx="5092062" cy="5092062"/>
          </a:xfrm>
          <a:custGeom>
            <a:avLst/>
            <a:gdLst/>
            <a:ahLst/>
            <a:cxnLst/>
            <a:rect l="l" t="t" r="r" b="b"/>
            <a:pathLst>
              <a:path w="5092062" h="5759450">
                <a:moveTo>
                  <a:pt x="0" y="0"/>
                </a:moveTo>
                <a:lnTo>
                  <a:pt x="5092062" y="0"/>
                </a:lnTo>
                <a:lnTo>
                  <a:pt x="5092062" y="5759450"/>
                </a:lnTo>
                <a:lnTo>
                  <a:pt x="0" y="5759450"/>
                </a:lnTo>
                <a:close/>
              </a:path>
            </a:pathLst>
          </a:custGeom>
        </p:spPr>
      </p:pic>
      <p:sp>
        <p:nvSpPr>
          <p:cNvPr id="3" name="Espace réservé du contenu 2">
            <a:extLst>
              <a:ext uri="{FF2B5EF4-FFF2-40B4-BE49-F238E27FC236}">
                <a16:creationId xmlns:a16="http://schemas.microsoft.com/office/drawing/2014/main" id="{DF1D017E-6ECC-7C42-8AFD-A495C052ED2B}"/>
              </a:ext>
            </a:extLst>
          </p:cNvPr>
          <p:cNvSpPr>
            <a:spLocks noGrp="1"/>
          </p:cNvSpPr>
          <p:nvPr>
            <p:ph idx="1"/>
          </p:nvPr>
        </p:nvSpPr>
        <p:spPr>
          <a:xfrm>
            <a:off x="6198868" y="2547130"/>
            <a:ext cx="5590361" cy="4223784"/>
          </a:xfrm>
        </p:spPr>
        <p:txBody>
          <a:bodyPr anchor="t">
            <a:normAutofit/>
          </a:bodyPr>
          <a:lstStyle/>
          <a:p>
            <a:pPr>
              <a:lnSpc>
                <a:spcPct val="100000"/>
              </a:lnSpc>
            </a:pPr>
            <a:r>
              <a:rPr lang="fr-FR" dirty="0" err="1"/>
              <a:t>Creighton</a:t>
            </a:r>
            <a:r>
              <a:rPr lang="fr-FR" dirty="0"/>
              <a:t> </a:t>
            </a:r>
            <a:r>
              <a:rPr lang="fr-FR" dirty="0" err="1"/>
              <a:t>University</a:t>
            </a:r>
            <a:r>
              <a:rPr lang="fr-FR" dirty="0"/>
              <a:t> Online Learning, </a:t>
            </a:r>
            <a:r>
              <a:rPr lang="fr-FR" dirty="0" err="1"/>
              <a:t>Department</a:t>
            </a:r>
            <a:r>
              <a:rPr lang="fr-FR" dirty="0"/>
              <a:t> of Cultural and Social </a:t>
            </a:r>
            <a:r>
              <a:rPr lang="fr-FR" dirty="0" err="1"/>
              <a:t>Studies</a:t>
            </a:r>
            <a:endParaRPr lang="fr-FR" dirty="0"/>
          </a:p>
          <a:p>
            <a:pPr>
              <a:lnSpc>
                <a:spcPct val="100000"/>
              </a:lnSpc>
            </a:pPr>
            <a:r>
              <a:rPr lang="fr-FR" dirty="0" err="1"/>
              <a:t>Jesuit</a:t>
            </a:r>
            <a:r>
              <a:rPr lang="fr-FR" dirty="0"/>
              <a:t> Worldwide Learning-</a:t>
            </a:r>
            <a:r>
              <a:rPr lang="fr-FR" dirty="0" err="1"/>
              <a:t>Higher</a:t>
            </a:r>
            <a:r>
              <a:rPr lang="fr-FR" dirty="0"/>
              <a:t> Education in the </a:t>
            </a:r>
            <a:r>
              <a:rPr lang="fr-FR" dirty="0" err="1"/>
              <a:t>Margins</a:t>
            </a:r>
            <a:endParaRPr lang="fr-FR" dirty="0"/>
          </a:p>
          <a:p>
            <a:pPr>
              <a:lnSpc>
                <a:spcPct val="100000"/>
              </a:lnSpc>
            </a:pPr>
            <a:r>
              <a:rPr lang="fr-FR" dirty="0"/>
              <a:t>Corona Diaries Project: https://</a:t>
            </a:r>
            <a:r>
              <a:rPr lang="fr-FR" dirty="0" err="1"/>
              <a:t>boasblogs.org</a:t>
            </a:r>
            <a:r>
              <a:rPr lang="fr-FR" dirty="0"/>
              <a:t>/</a:t>
            </a:r>
            <a:r>
              <a:rPr lang="fr-FR" dirty="0" err="1"/>
              <a:t>curarecoronadiaries</a:t>
            </a:r>
            <a:r>
              <a:rPr lang="fr-FR" dirty="0"/>
              <a:t>-info/about/</a:t>
            </a:r>
          </a:p>
          <a:p>
            <a:pPr>
              <a:lnSpc>
                <a:spcPct val="100000"/>
              </a:lnSpc>
            </a:pPr>
            <a:endParaRPr lang="fr-FR" sz="1900" dirty="0"/>
          </a:p>
          <a:p>
            <a:pPr>
              <a:lnSpc>
                <a:spcPct val="100000"/>
              </a:lnSpc>
            </a:pPr>
            <a:endParaRPr lang="fr-FR" sz="1900" dirty="0"/>
          </a:p>
        </p:txBody>
      </p:sp>
    </p:spTree>
    <p:extLst>
      <p:ext uri="{BB962C8B-B14F-4D97-AF65-F5344CB8AC3E}">
        <p14:creationId xmlns:p14="http://schemas.microsoft.com/office/powerpoint/2010/main" val="3553564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 name="Freeform: Shape 9">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Oval 11">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Oval 13">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oup 15">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31" name="Freeform: Shape 16">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17">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 name="Oval 18">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Oval 19">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35" name="Rectangle 34">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2C9C8D2-341F-5D2A-0C88-837D4ED4E92B}"/>
              </a:ext>
            </a:extLst>
          </p:cNvPr>
          <p:cNvSpPr>
            <a:spLocks noGrp="1"/>
          </p:cNvSpPr>
          <p:nvPr>
            <p:ph type="title"/>
          </p:nvPr>
        </p:nvSpPr>
        <p:spPr>
          <a:xfrm>
            <a:off x="324087" y="254511"/>
            <a:ext cx="9081169" cy="1922632"/>
          </a:xfrm>
        </p:spPr>
        <p:txBody>
          <a:bodyPr vert="horz" wrap="square" lIns="0" tIns="0" rIns="0" bIns="0" rtlCol="0" anchor="ctr" anchorCtr="0">
            <a:normAutofit fontScale="90000"/>
          </a:bodyPr>
          <a:lstStyle/>
          <a:p>
            <a:r>
              <a:rPr lang="en-US" dirty="0" err="1"/>
              <a:t>Intergenerativity</a:t>
            </a:r>
            <a:r>
              <a:rPr lang="en-US" dirty="0"/>
              <a:t>: </a:t>
            </a:r>
            <a:r>
              <a:rPr lang="en-US" dirty="0" err="1"/>
              <a:t>Womens</a:t>
            </a:r>
            <a:r>
              <a:rPr lang="en-US" dirty="0"/>
              <a:t> Football Generating Social </a:t>
            </a:r>
            <a:r>
              <a:rPr lang="en-US" dirty="0" err="1"/>
              <a:t>Tranformation</a:t>
            </a:r>
            <a:endParaRPr lang="en-US" dirty="0"/>
          </a:p>
        </p:txBody>
      </p:sp>
      <p:sp>
        <p:nvSpPr>
          <p:cNvPr id="36" name="Rectangle 35">
            <a:extLst>
              <a:ext uri="{FF2B5EF4-FFF2-40B4-BE49-F238E27FC236}">
                <a16:creationId xmlns:a16="http://schemas.microsoft.com/office/drawing/2014/main" id="{31ACE9CC-FA52-49A8-A8CB-4C6772C481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83434"/>
            <a:ext cx="12192000" cy="4774566"/>
          </a:xfrm>
          <a:prstGeom prst="rect">
            <a:avLst/>
          </a:prstGeom>
          <a:solidFill>
            <a:schemeClr val="bg2">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texte, Visage humain, capture d’écran, Site web&#10;&#10;Description générée automatiquement">
            <a:extLst>
              <a:ext uri="{FF2B5EF4-FFF2-40B4-BE49-F238E27FC236}">
                <a16:creationId xmlns:a16="http://schemas.microsoft.com/office/drawing/2014/main" id="{E1BADEF7-8AAC-9822-0B00-D306DF1ADA10}"/>
              </a:ext>
            </a:extLst>
          </p:cNvPr>
          <p:cNvPicPr>
            <a:picLocks noGrp="1" noChangeAspect="1"/>
          </p:cNvPicPr>
          <p:nvPr>
            <p:ph idx="1"/>
          </p:nvPr>
        </p:nvPicPr>
        <p:blipFill>
          <a:blip r:embed="rId2"/>
          <a:stretch>
            <a:fillRect/>
          </a:stretch>
        </p:blipFill>
        <p:spPr>
          <a:xfrm>
            <a:off x="0" y="2550161"/>
            <a:ext cx="12192000" cy="3291838"/>
          </a:xfrm>
          <a:custGeom>
            <a:avLst/>
            <a:gdLst/>
            <a:ahLst/>
            <a:cxnLst/>
            <a:rect l="l" t="t" r="r" b="b"/>
            <a:pathLst>
              <a:path w="12192000" h="4225290">
                <a:moveTo>
                  <a:pt x="0" y="0"/>
                </a:moveTo>
                <a:lnTo>
                  <a:pt x="12192000" y="0"/>
                </a:lnTo>
                <a:lnTo>
                  <a:pt x="12192000" y="4225290"/>
                </a:lnTo>
                <a:lnTo>
                  <a:pt x="0" y="4225290"/>
                </a:lnTo>
                <a:close/>
              </a:path>
            </a:pathLst>
          </a:custGeom>
        </p:spPr>
      </p:pic>
      <p:sp>
        <p:nvSpPr>
          <p:cNvPr id="26" name="Rectangle 25">
            <a:extLst>
              <a:ext uri="{FF2B5EF4-FFF2-40B4-BE49-F238E27FC236}">
                <a16:creationId xmlns:a16="http://schemas.microsoft.com/office/drawing/2014/main" id="{28B56926-F216-4281-9196-1495BD3061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3692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Oval 32">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Oval 3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7" name="Group 36">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38" name="Freeform: Shape 37">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Shape 38">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 name="Oval 39">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Oval 40">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43" name="Rectangle 42">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28A00A08-E4E6-4184-B484-E0E034072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171" y="13882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7" name="Group 46">
            <a:extLst>
              <a:ext uri="{FF2B5EF4-FFF2-40B4-BE49-F238E27FC236}">
                <a16:creationId xmlns:a16="http://schemas.microsoft.com/office/drawing/2014/main" id="{0780E404-3121-4F33-AF2D-65F659A97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7675" y="288981"/>
            <a:ext cx="1262947" cy="1335600"/>
            <a:chOff x="2678417" y="2427951"/>
            <a:chExt cx="1262947" cy="1335600"/>
          </a:xfrm>
        </p:grpSpPr>
        <p:sp>
          <p:nvSpPr>
            <p:cNvPr id="48" name="Freeform: Shape 47">
              <a:extLst>
                <a:ext uri="{FF2B5EF4-FFF2-40B4-BE49-F238E27FC236}">
                  <a16:creationId xmlns:a16="http://schemas.microsoft.com/office/drawing/2014/main" id="{2339341D-8322-49F1-91DA-6D115CCAE7A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Oval 48">
              <a:extLst>
                <a:ext uri="{FF2B5EF4-FFF2-40B4-BE49-F238E27FC236}">
                  <a16:creationId xmlns:a16="http://schemas.microsoft.com/office/drawing/2014/main" id="{7EB9DB0E-3B0E-411A-9274-448D565CA4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re 1">
            <a:extLst>
              <a:ext uri="{FF2B5EF4-FFF2-40B4-BE49-F238E27FC236}">
                <a16:creationId xmlns:a16="http://schemas.microsoft.com/office/drawing/2014/main" id="{BD1A9D15-E68C-B240-901C-A279FBDB35A7}"/>
              </a:ext>
            </a:extLst>
          </p:cNvPr>
          <p:cNvSpPr>
            <a:spLocks noGrp="1"/>
          </p:cNvSpPr>
          <p:nvPr>
            <p:ph type="title"/>
          </p:nvPr>
        </p:nvSpPr>
        <p:spPr>
          <a:xfrm>
            <a:off x="641171" y="847501"/>
            <a:ext cx="3521986" cy="4588411"/>
          </a:xfrm>
        </p:spPr>
        <p:txBody>
          <a:bodyPr vert="horz" wrap="square" lIns="0" tIns="0" rIns="0" bIns="0" rtlCol="0" anchor="b" anchorCtr="0">
            <a:normAutofit fontScale="90000"/>
          </a:bodyPr>
          <a:lstStyle/>
          <a:p>
            <a:pPr>
              <a:lnSpc>
                <a:spcPct val="90000"/>
              </a:lnSpc>
            </a:pPr>
            <a:r>
              <a:rPr lang="en-US" sz="3000" dirty="0"/>
              <a:t>Divine Timing, Synchronicity,</a:t>
            </a:r>
            <a:br>
              <a:rPr lang="en-US" sz="3000" dirty="0"/>
            </a:br>
            <a:r>
              <a:rPr lang="en-US" sz="3000" dirty="0"/>
              <a:t>Transmission</a:t>
            </a:r>
            <a:br>
              <a:rPr lang="en-US" sz="3000" dirty="0"/>
            </a:br>
            <a:br>
              <a:rPr lang="en-US" sz="3000" dirty="0"/>
            </a:br>
            <a:r>
              <a:rPr lang="en-US" sz="3000" dirty="0"/>
              <a:t>Passing on the Golden Pocket Watch</a:t>
            </a:r>
            <a:br>
              <a:rPr lang="en-US" sz="3000" dirty="0"/>
            </a:br>
            <a:br>
              <a:rPr lang="en-US" sz="3000" dirty="0"/>
            </a:br>
            <a:r>
              <a:rPr lang="en-US" sz="3000" dirty="0"/>
              <a:t>Transmission in Higher Education</a:t>
            </a:r>
            <a:br>
              <a:rPr lang="en-US" sz="3000" dirty="0"/>
            </a:br>
            <a:br>
              <a:rPr lang="en-US" sz="3000" dirty="0"/>
            </a:br>
            <a:r>
              <a:rPr lang="en-US" sz="3000" dirty="0"/>
              <a:t>A Timepiece for Resetting</a:t>
            </a:r>
          </a:p>
        </p:txBody>
      </p:sp>
      <p:grpSp>
        <p:nvGrpSpPr>
          <p:cNvPr id="51" name="Group 50">
            <a:extLst>
              <a:ext uri="{FF2B5EF4-FFF2-40B4-BE49-F238E27FC236}">
                <a16:creationId xmlns:a16="http://schemas.microsoft.com/office/drawing/2014/main" id="{4B158E9A-DBF4-4AA7-B6B7-8C8EB2FBDD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25249" y="5435090"/>
            <a:ext cx="762805" cy="734873"/>
            <a:chOff x="7950336" y="1300590"/>
            <a:chExt cx="762805" cy="734873"/>
          </a:xfrm>
        </p:grpSpPr>
        <p:sp>
          <p:nvSpPr>
            <p:cNvPr id="52" name="Freeform 5">
              <a:extLst>
                <a:ext uri="{FF2B5EF4-FFF2-40B4-BE49-F238E27FC236}">
                  <a16:creationId xmlns:a16="http://schemas.microsoft.com/office/drawing/2014/main" id="{6150ACFD-AEC6-42A3-A5A7-E7AD6B13E0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20298" y="1428832"/>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0" scaled="0"/>
              <a:tileRect/>
            </a:gradFill>
            <a:ln>
              <a:noFill/>
            </a:ln>
            <a:effectLst>
              <a:innerShdw blurRad="254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reeform 6">
              <a:extLst>
                <a:ext uri="{FF2B5EF4-FFF2-40B4-BE49-F238E27FC236}">
                  <a16:creationId xmlns:a16="http://schemas.microsoft.com/office/drawing/2014/main" id="{DB4D1217-FEB1-4D2A-80F4-C227B66D72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066503" y="1339815"/>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60000"/>
                  </a:schemeClr>
                </a:gs>
                <a:gs pos="100000">
                  <a:schemeClr val="accent1">
                    <a:lumMod val="60000"/>
                    <a:lumOff val="40000"/>
                  </a:schemeClr>
                </a:gs>
              </a:gsLst>
              <a:lin ang="180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8">
              <a:extLst>
                <a:ext uri="{FF2B5EF4-FFF2-40B4-BE49-F238E27FC236}">
                  <a16:creationId xmlns:a16="http://schemas.microsoft.com/office/drawing/2014/main" id="{0BCA7138-22BA-4785-8B3D-9D45213E85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17173" y="1608753"/>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18000000" scaled="0"/>
              <a:tileRect/>
            </a:gradFill>
            <a:ln>
              <a:noFill/>
            </a:ln>
            <a:effectLst>
              <a:innerShdw blurRad="508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4" name="Espace réservé du contenu 3" descr="Une image contenant horloge, objet, montre, assis&#10;&#10;Description générée automatiquement">
            <a:extLst>
              <a:ext uri="{FF2B5EF4-FFF2-40B4-BE49-F238E27FC236}">
                <a16:creationId xmlns:a16="http://schemas.microsoft.com/office/drawing/2014/main" id="{83E10797-334A-0E4C-8176-5343DC89983A}"/>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l="6287" r="17875" b="1"/>
          <a:stretch/>
        </p:blipFill>
        <p:spPr>
          <a:xfrm>
            <a:off x="4802443" y="549275"/>
            <a:ext cx="6332029" cy="5761037"/>
          </a:xfrm>
          <a:custGeom>
            <a:avLst/>
            <a:gdLst/>
            <a:ahLst/>
            <a:cxnLst/>
            <a:rect l="l" t="t" r="r" b="b"/>
            <a:pathLst>
              <a:path w="7345363" h="5761037">
                <a:moveTo>
                  <a:pt x="0" y="0"/>
                </a:moveTo>
                <a:lnTo>
                  <a:pt x="7345363" y="0"/>
                </a:lnTo>
                <a:lnTo>
                  <a:pt x="7345363" y="5761037"/>
                </a:lnTo>
                <a:lnTo>
                  <a:pt x="0" y="5761037"/>
                </a:lnTo>
                <a:close/>
              </a:path>
            </a:pathLst>
          </a:custGeom>
        </p:spPr>
      </p:pic>
      <p:sp>
        <p:nvSpPr>
          <p:cNvPr id="5" name="ZoneTexte 4">
            <a:extLst>
              <a:ext uri="{FF2B5EF4-FFF2-40B4-BE49-F238E27FC236}">
                <a16:creationId xmlns:a16="http://schemas.microsoft.com/office/drawing/2014/main" id="{BA376090-A389-2C4E-9C84-51595ECFC9DE}"/>
              </a:ext>
            </a:extLst>
          </p:cNvPr>
          <p:cNvSpPr txBox="1"/>
          <p:nvPr/>
        </p:nvSpPr>
        <p:spPr>
          <a:xfrm>
            <a:off x="9264596" y="6657945"/>
            <a:ext cx="2927404" cy="200055"/>
          </a:xfrm>
          <a:prstGeom prst="rect">
            <a:avLst/>
          </a:prstGeom>
          <a:solidFill>
            <a:srgbClr val="000000"/>
          </a:solidFill>
        </p:spPr>
        <p:txBody>
          <a:bodyPr wrap="none" rtlCol="0">
            <a:spAutoFit/>
          </a:bodyPr>
          <a:lstStyle/>
          <a:p>
            <a:pPr algn="r">
              <a:spcAft>
                <a:spcPts val="600"/>
              </a:spcAft>
            </a:pPr>
            <a:r>
              <a:rPr lang="fr-CH" sz="700">
                <a:solidFill>
                  <a:srgbClr val="FFFFFF"/>
                </a:solidFill>
                <a:hlinkClick r:id="rId3" tooltip="http://pngimg.com/download/6604">
                  <a:extLst>
                    <a:ext uri="{A12FA001-AC4F-418D-AE19-62706E023703}">
                      <ahyp:hlinkClr xmlns:ahyp="http://schemas.microsoft.com/office/drawing/2018/hyperlinkcolor" val="tx"/>
                    </a:ext>
                  </a:extLst>
                </a:hlinkClick>
              </a:rPr>
              <a:t>Cette photo</a:t>
            </a:r>
            <a:r>
              <a:rPr lang="fr-CH" sz="700">
                <a:solidFill>
                  <a:srgbClr val="FFFFFF"/>
                </a:solidFill>
              </a:rPr>
              <a:t> par Auteur inconnu est soumise à la licence </a:t>
            </a:r>
            <a:r>
              <a:rPr lang="fr-CH" sz="700">
                <a:solidFill>
                  <a:srgbClr val="FFFFFF"/>
                </a:solidFill>
                <a:hlinkClick r:id="rId4" tooltip="https://creativecommons.org/licenses/by-nc/3.0/">
                  <a:extLst>
                    <a:ext uri="{A12FA001-AC4F-418D-AE19-62706E023703}">
                      <ahyp:hlinkClr xmlns:ahyp="http://schemas.microsoft.com/office/drawing/2018/hyperlinkcolor" val="tx"/>
                    </a:ext>
                  </a:extLst>
                </a:hlinkClick>
              </a:rPr>
              <a:t>CC BY-NC</a:t>
            </a:r>
            <a:endParaRPr lang="fr-CH" sz="700">
              <a:solidFill>
                <a:srgbClr val="FFFFFF"/>
              </a:solidFill>
            </a:endParaRPr>
          </a:p>
        </p:txBody>
      </p:sp>
    </p:spTree>
    <p:extLst>
      <p:ext uri="{BB962C8B-B14F-4D97-AF65-F5344CB8AC3E}">
        <p14:creationId xmlns:p14="http://schemas.microsoft.com/office/powerpoint/2010/main" val="3058579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6703D7-9B8C-C74F-8F8A-15411982345B}"/>
              </a:ext>
            </a:extLst>
          </p:cNvPr>
          <p:cNvSpPr>
            <a:spLocks noGrp="1"/>
          </p:cNvSpPr>
          <p:nvPr>
            <p:ph type="title"/>
          </p:nvPr>
        </p:nvSpPr>
        <p:spPr/>
        <p:txBody>
          <a:bodyPr>
            <a:normAutofit fontScale="90000"/>
          </a:bodyPr>
          <a:lstStyle/>
          <a:p>
            <a:br>
              <a:rPr lang="fr-FR" dirty="0"/>
            </a:br>
            <a:r>
              <a:rPr lang="fr-FR" dirty="0"/>
              <a:t>The </a:t>
            </a:r>
            <a:r>
              <a:rPr lang="fr-FR"/>
              <a:t>Flexibility</a:t>
            </a:r>
            <a:r>
              <a:rPr lang="fr-FR" dirty="0"/>
              <a:t> </a:t>
            </a:r>
            <a:r>
              <a:rPr lang="fr-FR" dirty="0" err="1"/>
              <a:t>Hypothesis</a:t>
            </a:r>
            <a:r>
              <a:rPr lang="fr-FR" dirty="0"/>
              <a:t> of Healing</a:t>
            </a:r>
          </a:p>
        </p:txBody>
      </p:sp>
      <p:sp>
        <p:nvSpPr>
          <p:cNvPr id="3" name="Espace réservé du contenu 2">
            <a:extLst>
              <a:ext uri="{FF2B5EF4-FFF2-40B4-BE49-F238E27FC236}">
                <a16:creationId xmlns:a16="http://schemas.microsoft.com/office/drawing/2014/main" id="{1ECA75F6-E4AB-7A41-97CE-72B9CBDB05EE}"/>
              </a:ext>
            </a:extLst>
          </p:cNvPr>
          <p:cNvSpPr>
            <a:spLocks noGrp="1"/>
          </p:cNvSpPr>
          <p:nvPr>
            <p:ph idx="1"/>
          </p:nvPr>
        </p:nvSpPr>
        <p:spPr/>
        <p:txBody>
          <a:bodyPr>
            <a:normAutofit fontScale="92500"/>
          </a:bodyPr>
          <a:lstStyle/>
          <a:p>
            <a:pPr marL="0" indent="0">
              <a:buNone/>
            </a:pPr>
            <a:r>
              <a:rPr lang="fr-FR" b="1" dirty="0" err="1"/>
              <a:t>Applying</a:t>
            </a:r>
            <a:r>
              <a:rPr lang="fr-FR" b="1" dirty="0"/>
              <a:t> </a:t>
            </a:r>
            <a:r>
              <a:rPr lang="fr-FR" b="1" dirty="0" err="1"/>
              <a:t>theTransformagram</a:t>
            </a:r>
            <a:r>
              <a:rPr lang="fr-FR" b="1" dirty="0"/>
              <a:t> Concept to </a:t>
            </a:r>
            <a:r>
              <a:rPr lang="fr-FR" b="1" dirty="0" err="1"/>
              <a:t>Higher</a:t>
            </a:r>
            <a:r>
              <a:rPr lang="fr-FR" b="1" dirty="0"/>
              <a:t> Education</a:t>
            </a:r>
            <a:endParaRPr lang="fr-CH" b="1" dirty="0"/>
          </a:p>
          <a:p>
            <a:r>
              <a:rPr lang="fr-CH" dirty="0"/>
              <a:t>The </a:t>
            </a:r>
            <a:r>
              <a:rPr lang="fr-CH" dirty="0" err="1"/>
              <a:t>schema</a:t>
            </a:r>
            <a:r>
              <a:rPr lang="fr-CH" dirty="0"/>
              <a:t> </a:t>
            </a:r>
            <a:r>
              <a:rPr lang="fr-CH" dirty="0" err="1"/>
              <a:t>that</a:t>
            </a:r>
            <a:r>
              <a:rPr lang="fr-CH" dirty="0"/>
              <a:t> </a:t>
            </a:r>
            <a:r>
              <a:rPr lang="fr-CH" dirty="0" err="1"/>
              <a:t>represents</a:t>
            </a:r>
            <a:r>
              <a:rPr lang="fr-CH" dirty="0"/>
              <a:t> the transformation </a:t>
            </a:r>
            <a:r>
              <a:rPr lang="fr-CH" dirty="0" err="1"/>
              <a:t>could</a:t>
            </a:r>
            <a:r>
              <a:rPr lang="fr-CH" dirty="0"/>
              <a:t> </a:t>
            </a:r>
            <a:r>
              <a:rPr lang="fr-CH" dirty="0" err="1"/>
              <a:t>be</a:t>
            </a:r>
            <a:r>
              <a:rPr lang="fr-CH" dirty="0"/>
              <a:t> </a:t>
            </a:r>
            <a:r>
              <a:rPr lang="fr-CH" dirty="0" err="1"/>
              <a:t>termed</a:t>
            </a:r>
            <a:r>
              <a:rPr lang="fr-CH" dirty="0"/>
              <a:t> a ‘‘</a:t>
            </a:r>
            <a:r>
              <a:rPr lang="fr-CH" dirty="0" err="1"/>
              <a:t>transformagram</a:t>
            </a:r>
            <a:r>
              <a:rPr lang="fr-CH" dirty="0"/>
              <a:t>.’’ The </a:t>
            </a:r>
            <a:r>
              <a:rPr lang="fr-CH" dirty="0" err="1"/>
              <a:t>transformational</a:t>
            </a:r>
            <a:r>
              <a:rPr lang="fr-CH" dirty="0"/>
              <a:t> </a:t>
            </a:r>
            <a:r>
              <a:rPr lang="fr-CH" dirty="0" err="1"/>
              <a:t>schemas</a:t>
            </a:r>
            <a:r>
              <a:rPr lang="fr-CH" dirty="0"/>
              <a:t> </a:t>
            </a:r>
            <a:r>
              <a:rPr lang="fr-CH" dirty="0" err="1"/>
              <a:t>often</a:t>
            </a:r>
            <a:r>
              <a:rPr lang="fr-CH" dirty="0"/>
              <a:t> </a:t>
            </a:r>
            <a:r>
              <a:rPr lang="fr-CH" dirty="0" err="1"/>
              <a:t>operate</a:t>
            </a:r>
            <a:r>
              <a:rPr lang="fr-CH" dirty="0"/>
              <a:t> by first </a:t>
            </a:r>
            <a:r>
              <a:rPr lang="fr-CH" dirty="0" err="1"/>
              <a:t>introducing</a:t>
            </a:r>
            <a:r>
              <a:rPr lang="fr-CH" dirty="0"/>
              <a:t> an </a:t>
            </a:r>
            <a:r>
              <a:rPr lang="fr-CH" dirty="0" err="1"/>
              <a:t>analogical</a:t>
            </a:r>
            <a:r>
              <a:rPr lang="fr-CH" dirty="0"/>
              <a:t> state or image, and </a:t>
            </a:r>
            <a:r>
              <a:rPr lang="fr-CH" dirty="0" err="1"/>
              <a:t>then</a:t>
            </a:r>
            <a:r>
              <a:rPr lang="fr-CH" dirty="0"/>
              <a:t> </a:t>
            </a:r>
            <a:r>
              <a:rPr lang="fr-CH" dirty="0" err="1"/>
              <a:t>bringing</a:t>
            </a:r>
            <a:r>
              <a:rPr lang="fr-CH" dirty="0"/>
              <a:t> about a transformation in the analogue, </a:t>
            </a:r>
            <a:r>
              <a:rPr lang="fr-CH" dirty="0" err="1"/>
              <a:t>which</a:t>
            </a:r>
            <a:r>
              <a:rPr lang="fr-CH" dirty="0"/>
              <a:t> influences the </a:t>
            </a:r>
            <a:r>
              <a:rPr lang="fr-CH" dirty="0" err="1"/>
              <a:t>afflicted</a:t>
            </a:r>
            <a:r>
              <a:rPr lang="fr-CH" dirty="0"/>
              <a:t> </a:t>
            </a:r>
            <a:r>
              <a:rPr lang="fr-CH" dirty="0" err="1"/>
              <a:t>person’s</a:t>
            </a:r>
            <a:r>
              <a:rPr lang="fr-CH" dirty="0"/>
              <a:t> original </a:t>
            </a:r>
            <a:r>
              <a:rPr lang="fr-CH" dirty="0" err="1"/>
              <a:t>mirrored</a:t>
            </a:r>
            <a:r>
              <a:rPr lang="fr-CH" dirty="0"/>
              <a:t> state, </a:t>
            </a:r>
            <a:r>
              <a:rPr lang="fr-CH" dirty="0" err="1"/>
              <a:t>what</a:t>
            </a:r>
            <a:r>
              <a:rPr lang="fr-CH" dirty="0"/>
              <a:t> </a:t>
            </a:r>
            <a:r>
              <a:rPr lang="fr-CH" dirty="0" err="1"/>
              <a:t>might</a:t>
            </a:r>
            <a:r>
              <a:rPr lang="fr-CH" dirty="0"/>
              <a:t> </a:t>
            </a:r>
            <a:r>
              <a:rPr lang="fr-CH" dirty="0" err="1"/>
              <a:t>be</a:t>
            </a:r>
            <a:r>
              <a:rPr lang="fr-CH" dirty="0"/>
              <a:t> </a:t>
            </a:r>
            <a:r>
              <a:rPr lang="fr-CH" dirty="0" err="1"/>
              <a:t>called</a:t>
            </a:r>
            <a:r>
              <a:rPr lang="fr-CH" dirty="0"/>
              <a:t> the </a:t>
            </a:r>
            <a:r>
              <a:rPr lang="fr-CH" dirty="0" err="1"/>
              <a:t>therapeutic</a:t>
            </a:r>
            <a:r>
              <a:rPr lang="fr-CH" dirty="0"/>
              <a:t> technique of ‘‘</a:t>
            </a:r>
            <a:r>
              <a:rPr lang="fr-CH" dirty="0" err="1"/>
              <a:t>mirror</a:t>
            </a:r>
            <a:r>
              <a:rPr lang="fr-CH" dirty="0"/>
              <a:t>-and-shift.’’ The notion of </a:t>
            </a:r>
            <a:r>
              <a:rPr lang="fr-CH" b="1" dirty="0" err="1"/>
              <a:t>transformagram</a:t>
            </a:r>
            <a:r>
              <a:rPr lang="fr-CH" dirty="0"/>
              <a:t> </a:t>
            </a:r>
            <a:r>
              <a:rPr lang="fr-CH" dirty="0" err="1"/>
              <a:t>is</a:t>
            </a:r>
            <a:r>
              <a:rPr lang="fr-CH" dirty="0"/>
              <a:t> </a:t>
            </a:r>
            <a:r>
              <a:rPr lang="fr-CH" dirty="0" err="1"/>
              <a:t>broader</a:t>
            </a:r>
            <a:r>
              <a:rPr lang="fr-CH" dirty="0"/>
              <a:t> </a:t>
            </a:r>
            <a:r>
              <a:rPr lang="fr-CH" dirty="0" err="1"/>
              <a:t>than</a:t>
            </a:r>
            <a:r>
              <a:rPr lang="fr-CH" dirty="0"/>
              <a:t> </a:t>
            </a:r>
            <a:r>
              <a:rPr lang="fr-CH" dirty="0" err="1"/>
              <a:t>that</a:t>
            </a:r>
            <a:r>
              <a:rPr lang="fr-CH" dirty="0"/>
              <a:t> of </a:t>
            </a:r>
            <a:r>
              <a:rPr lang="fr-CH" dirty="0" err="1"/>
              <a:t>metaphor</a:t>
            </a:r>
            <a:r>
              <a:rPr lang="fr-CH" dirty="0"/>
              <a:t> </a:t>
            </a:r>
            <a:r>
              <a:rPr lang="fr-CH" dirty="0" err="1"/>
              <a:t>because</a:t>
            </a:r>
            <a:r>
              <a:rPr lang="fr-CH" dirty="0"/>
              <a:t> </a:t>
            </a:r>
            <a:r>
              <a:rPr lang="fr-CH" dirty="0" err="1"/>
              <a:t>it</a:t>
            </a:r>
            <a:r>
              <a:rPr lang="fr-CH" dirty="0"/>
              <a:t> </a:t>
            </a:r>
            <a:r>
              <a:rPr lang="fr-CH" dirty="0" err="1"/>
              <a:t>may</a:t>
            </a:r>
            <a:r>
              <a:rPr lang="fr-CH" dirty="0"/>
              <a:t> </a:t>
            </a:r>
            <a:r>
              <a:rPr lang="fr-CH" dirty="0" err="1"/>
              <a:t>include</a:t>
            </a:r>
            <a:r>
              <a:rPr lang="fr-CH" dirty="0"/>
              <a:t> </a:t>
            </a:r>
            <a:r>
              <a:rPr lang="fr-CH" dirty="0" err="1"/>
              <a:t>other</a:t>
            </a:r>
            <a:r>
              <a:rPr lang="fr-CH" dirty="0"/>
              <a:t> </a:t>
            </a:r>
            <a:r>
              <a:rPr lang="fr-CH" dirty="0" err="1"/>
              <a:t>forms</a:t>
            </a:r>
            <a:r>
              <a:rPr lang="fr-CH" dirty="0"/>
              <a:t> of trope, </a:t>
            </a:r>
            <a:r>
              <a:rPr lang="fr-CH" dirty="0" err="1"/>
              <a:t>imagery</a:t>
            </a:r>
            <a:r>
              <a:rPr lang="fr-CH" dirty="0"/>
              <a:t>, and </a:t>
            </a:r>
            <a:r>
              <a:rPr lang="fr-CH" dirty="0" err="1"/>
              <a:t>embodied</a:t>
            </a:r>
            <a:r>
              <a:rPr lang="fr-CH" dirty="0"/>
              <a:t> or </a:t>
            </a:r>
            <a:r>
              <a:rPr lang="fr-CH" dirty="0" err="1"/>
              <a:t>enacted</a:t>
            </a:r>
            <a:r>
              <a:rPr lang="fr-CH" dirty="0"/>
              <a:t> transformation. </a:t>
            </a:r>
          </a:p>
          <a:p>
            <a:r>
              <a:rPr lang="fr-CH" dirty="0"/>
              <a:t>-D. Hinton and L.J. </a:t>
            </a:r>
            <a:r>
              <a:rPr lang="fr-CH" dirty="0" err="1"/>
              <a:t>Kirmayer</a:t>
            </a:r>
            <a:r>
              <a:rPr lang="fr-CH" dirty="0"/>
              <a:t> (2017)</a:t>
            </a:r>
          </a:p>
          <a:p>
            <a:endParaRPr lang="fr-FR" dirty="0"/>
          </a:p>
        </p:txBody>
      </p:sp>
    </p:spTree>
    <p:extLst>
      <p:ext uri="{BB962C8B-B14F-4D97-AF65-F5344CB8AC3E}">
        <p14:creationId xmlns:p14="http://schemas.microsoft.com/office/powerpoint/2010/main" val="3916230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0B7752B-728D-4CA3-8923-C4F7F7702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64094A7-98F6-FE46-B96A-E17B995C867C}"/>
              </a:ext>
            </a:extLst>
          </p:cNvPr>
          <p:cNvSpPr>
            <a:spLocks noGrp="1"/>
          </p:cNvSpPr>
          <p:nvPr>
            <p:ph type="title"/>
          </p:nvPr>
        </p:nvSpPr>
        <p:spPr>
          <a:xfrm>
            <a:off x="550863" y="549275"/>
            <a:ext cx="3565525" cy="5543549"/>
          </a:xfrm>
        </p:spPr>
        <p:txBody>
          <a:bodyPr wrap="square" anchor="ctr">
            <a:normAutofit/>
          </a:bodyPr>
          <a:lstStyle/>
          <a:p>
            <a:r>
              <a:rPr lang="fr-FR" sz="2800" dirty="0" err="1"/>
              <a:t>From</a:t>
            </a:r>
            <a:r>
              <a:rPr lang="fr-FR" sz="2800" dirty="0"/>
              <a:t> Life-o-grams to </a:t>
            </a:r>
            <a:r>
              <a:rPr lang="fr-FR" sz="3400" dirty="0" err="1"/>
              <a:t>Transformagrams</a:t>
            </a:r>
            <a:endParaRPr lang="fr-FR" sz="3400" dirty="0"/>
          </a:p>
        </p:txBody>
      </p:sp>
      <p:sp>
        <p:nvSpPr>
          <p:cNvPr id="11" name="Rectangle 10">
            <a:extLst>
              <a:ext uri="{FF2B5EF4-FFF2-40B4-BE49-F238E27FC236}">
                <a16:creationId xmlns:a16="http://schemas.microsoft.com/office/drawing/2014/main" id="{429899A3-416E-4DB5-846D-023526052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0899" y="0"/>
            <a:ext cx="7641102" cy="6858000"/>
          </a:xfrm>
          <a:prstGeom prst="rect">
            <a:avLst/>
          </a:prstGeom>
          <a:solidFill>
            <a:schemeClr val="bg2">
              <a:lumMod val="10000"/>
              <a:lumOff val="9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Espace réservé du contenu 2">
            <a:extLst>
              <a:ext uri="{FF2B5EF4-FFF2-40B4-BE49-F238E27FC236}">
                <a16:creationId xmlns:a16="http://schemas.microsoft.com/office/drawing/2014/main" id="{643FE461-8D74-495D-98D7-102D330A2A5E}"/>
              </a:ext>
            </a:extLst>
          </p:cNvPr>
          <p:cNvGraphicFramePr>
            <a:graphicFrameLocks noGrp="1"/>
          </p:cNvGraphicFramePr>
          <p:nvPr>
            <p:ph idx="1"/>
            <p:extLst>
              <p:ext uri="{D42A27DB-BD31-4B8C-83A1-F6EECF244321}">
                <p14:modId xmlns:p14="http://schemas.microsoft.com/office/powerpoint/2010/main" val="3598055304"/>
              </p:ext>
            </p:extLst>
          </p:nvPr>
        </p:nvGraphicFramePr>
        <p:xfrm>
          <a:off x="5267325" y="549275"/>
          <a:ext cx="6373814" cy="5759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6456028"/>
      </p:ext>
    </p:extLst>
  </p:cSld>
  <p:clrMapOvr>
    <a:masterClrMapping/>
  </p:clrMapOvr>
</p:sld>
</file>

<file path=ppt/theme/theme1.xml><?xml version="1.0" encoding="utf-8"?>
<a:theme xmlns:a="http://schemas.openxmlformats.org/drawingml/2006/main" name="3DFloatVTI">
  <a:themeElements>
    <a:clrScheme name="AnalogousFromLightSeedLeftStep">
      <a:dk1>
        <a:srgbClr val="000000"/>
      </a:dk1>
      <a:lt1>
        <a:srgbClr val="FFFFFF"/>
      </a:lt1>
      <a:dk2>
        <a:srgbClr val="412425"/>
      </a:dk2>
      <a:lt2>
        <a:srgbClr val="E2E6E8"/>
      </a:lt2>
      <a:accent1>
        <a:srgbClr val="ED8961"/>
      </a:accent1>
      <a:accent2>
        <a:srgbClr val="EB4E63"/>
      </a:accent2>
      <a:accent3>
        <a:srgbClr val="EE6EB5"/>
      </a:accent3>
      <a:accent4>
        <a:srgbClr val="EB4EE6"/>
      </a:accent4>
      <a:accent5>
        <a:srgbClr val="BD6EEE"/>
      </a:accent5>
      <a:accent6>
        <a:srgbClr val="6D4EEB"/>
      </a:accent6>
      <a:hlink>
        <a:srgbClr val="5E8A9B"/>
      </a:hlink>
      <a:folHlink>
        <a:srgbClr val="7F7F7F"/>
      </a:folHlink>
    </a:clrScheme>
    <a:fontScheme name="Float">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1853</TotalTime>
  <Words>1491</Words>
  <Application>Microsoft Macintosh PowerPoint</Application>
  <PresentationFormat>Grand écran</PresentationFormat>
  <Paragraphs>94</Paragraphs>
  <Slides>23</Slides>
  <Notes>2</Notes>
  <HiddenSlides>0</HiddenSlides>
  <MMClips>1</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23</vt:i4>
      </vt:variant>
    </vt:vector>
  </HeadingPairs>
  <TitlesOfParts>
    <vt:vector size="27" baseType="lpstr">
      <vt:lpstr>Arial</vt:lpstr>
      <vt:lpstr>Avenir Next LT Pro</vt:lpstr>
      <vt:lpstr>Calibri</vt:lpstr>
      <vt:lpstr>3DFloatVTI</vt:lpstr>
      <vt:lpstr>Homescapes: Engaging In Glovircal Landscapes of Learning</vt:lpstr>
      <vt:lpstr>Activism &amp; Advocacy:  Sustainable Development:  The Olympic School  Mediation: Inclusion &amp; Mediation Services for Political Asylum Seekers  Mental Health Reports: Migrant health and LGBTQ health  The Senior Living Lab  Transformational Learning Pedagogies  Engendering Social Transformation through autoethnography </vt:lpstr>
      <vt:lpstr>Incorporating Narrative Methods</vt:lpstr>
      <vt:lpstr>Homing In to Earthship:  From Kinship to Earthship  “Kinning”  A Relational Approach  Teachers as Storytellers  Activating the Inner Compass for Quest Orientation  Connecting Lived Experience with Theoretical Frameworks   </vt:lpstr>
      <vt:lpstr>Connecting with Online Learning Communities in Virtual Spaces: Homescapes</vt:lpstr>
      <vt:lpstr>Intergenerativity: Womens Football Generating Social Tranformation</vt:lpstr>
      <vt:lpstr>Divine Timing, Synchronicity, Transmission  Passing on the Golden Pocket Watch  Transmission in Higher Education  A Timepiece for Resetting</vt:lpstr>
      <vt:lpstr> The Flexibility Hypothesis of Healing</vt:lpstr>
      <vt:lpstr>From Life-o-grams to Transformagrams</vt:lpstr>
      <vt:lpstr>  </vt:lpstr>
      <vt:lpstr>Transformagram Portfolios replace a traditional final paper. They consist of students answering questions inspired from Dr. Arthur Kleinman’s work on illness narratives. His work inspired my thesis on Conflcit Narratives in the context of intercultural mediation. The questions create reflexivity about the illness or conflict narrative the student has chosen to develop for their portfolio.  </vt:lpstr>
      <vt:lpstr>Transformagrams elicit both flexibility and reflexivity </vt:lpstr>
      <vt:lpstr>Mediatorship: Interconnectivity that elicits directinality and wayfinding through the autoethnographic process  </vt:lpstr>
      <vt:lpstr>Mediatorship:  A Vessel of Mediation Practices</vt:lpstr>
      <vt:lpstr>From New Deal Art inspired from the Pollock Krasner House and Study Center to Green New Deal Storytelling has led to developing presentations and pedagogy for High School students in Valais-generating a cultural shift “I will propose a European Green Deal in my first 100 days in office.  This will include the first European Climate Law to enshrine the 2050 climate- neutrality target into law.  I have been inspired by the passion, conviction and energy of the millions of our young people making their voice heard on our streets and in our hearts. It is our generational duty to deliver for them.»  -Ursula von der Leyen </vt:lpstr>
      <vt:lpstr>Seeding an Ecology of Life</vt:lpstr>
      <vt:lpstr>Medical Anthropology Program:  FosteringTransformative Anthropology </vt:lpstr>
      <vt:lpstr>We need a new story and new flyways to future form. In a space of creative flexibility we co-design transformagrams</vt:lpstr>
      <vt:lpstr>Walkthrough-  Sacro Catino  The Holy Grail Way opens through our conflict and illness narratives.  We are storied beings. Subsequently, the power myth has to transform life history is ever present. Refashioned and retold, the Holy Grail is a vessel, a sacred quest, and a legend with the power to enchant and transform. Storying gives form to existence. Our stories are an intricate part of our cultural inheritance. By recognizing the significance of synchronicities, additional layers of meaning and significance are invited to permeate reality, revealing a sacredness hiding behind the thinning veil (Riva, 2020).  </vt:lpstr>
      <vt:lpstr>Co-writing  narratives of belonging in/on Earthship  Transformational, Spiritual, and Ecological Autoethnography  </vt:lpstr>
      <vt:lpstr>Behold the Emerald Planet Transforming Perceptions</vt:lpstr>
      <vt:lpstr>Crafting Peace Through Autoetnography</vt:lpstr>
      <vt:lpstr>Bibliography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Transformagrams: Designing Transformative Pedagogies For  Complimentary and Alternative Medicine </dc:title>
  <dc:creator>Susie Riva</dc:creator>
  <cp:lastModifiedBy>Susie Riva</cp:lastModifiedBy>
  <cp:revision>50</cp:revision>
  <dcterms:created xsi:type="dcterms:W3CDTF">2021-02-03T10:55:31Z</dcterms:created>
  <dcterms:modified xsi:type="dcterms:W3CDTF">2025-06-14T05:28:03Z</dcterms:modified>
</cp:coreProperties>
</file>